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0" r:id="rId2"/>
    <p:sldId id="362" r:id="rId3"/>
    <p:sldId id="365" r:id="rId4"/>
    <p:sldId id="358" r:id="rId5"/>
    <p:sldId id="360" r:id="rId6"/>
    <p:sldId id="361" r:id="rId7"/>
    <p:sldId id="366" r:id="rId8"/>
    <p:sldId id="367" r:id="rId9"/>
    <p:sldId id="355" r:id="rId10"/>
    <p:sldId id="363" r:id="rId11"/>
    <p:sldId id="373" r:id="rId12"/>
    <p:sldId id="368" r:id="rId13"/>
    <p:sldId id="369" r:id="rId14"/>
    <p:sldId id="370" r:id="rId15"/>
    <p:sldId id="371" r:id="rId16"/>
    <p:sldId id="372" r:id="rId17"/>
    <p:sldId id="356" r:id="rId18"/>
    <p:sldId id="374" r:id="rId19"/>
    <p:sldId id="375" r:id="rId20"/>
    <p:sldId id="376" r:id="rId21"/>
    <p:sldId id="377" r:id="rId22"/>
    <p:sldId id="36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FB90E-5574-4165-B011-9C136D4CD9A4}" type="datetimeFigureOut">
              <a:rPr lang="fr-FR" smtClean="0"/>
              <a:t>15/03/2023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3E845-B234-4D75-9377-56F841CCC618}" type="slidenum">
              <a:rPr lang="fr-FR" smtClean="0"/>
              <a:t>‹N°›</a:t>
            </a:fld>
            <a:endParaRPr lang="fr-FR"/>
          </a:p>
        </p:txBody>
      </p:sp>
    </p:spTree>
    <p:extLst>
      <p:ext uri="{BB962C8B-B14F-4D97-AF65-F5344CB8AC3E}">
        <p14:creationId xmlns:p14="http://schemas.microsoft.com/office/powerpoint/2010/main" val="72143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212526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AF998-D3DE-B556-5121-05C939170B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62A0E7-E4F6-CA78-BC8B-175ED19AE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CFC3F9-55A5-744C-146E-1247C95CAB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9DE1F52-AC59-0953-61F4-92369E8F78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CAF581-A17F-E425-A381-791AB051F6DE}"/>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126816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318E0-7F72-97A9-A522-02B50422BB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B887292-7626-1F48-6072-A0AF74E499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490CE5-C964-2E36-ACC2-E2B3BB7410C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6387E17-4917-4BA5-C27D-F47A685618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29AA11-A7CE-DB4E-5659-0C9DF9345479}"/>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298555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C34E96-F604-9FF6-CEDF-FA8C5D0BCFD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4C93C2-E573-4EF0-066D-B1DFDD9092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BA059F-D2B5-3657-9890-6FACC38A8FC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B48599A-25C9-785C-690B-C0B859299C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1E1450-A0DF-5CEA-4F00-92C7190C10B4}"/>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219402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F5FFA75-247A-4C8C-99A7-8FA7026719CF}"/>
              </a:ext>
            </a:extLst>
          </p:cNvPr>
          <p:cNvSpPr>
            <a:spLocks noGrp="1"/>
          </p:cNvSpPr>
          <p:nvPr>
            <p:ph type="pic" idx="16" hasCustomPrompt="1"/>
          </p:nvPr>
        </p:nvSpPr>
        <p:spPr>
          <a:xfrm>
            <a:off x="4403035" y="0"/>
            <a:ext cx="7788965" cy="6858000"/>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18638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596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D0920-6588-2AB9-9458-0655A1906A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6C37E1-E155-6745-2DFB-F7EFB2ABA2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78BE5BD-33D8-5A06-AFFB-804D196BE3C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BB59F1D-E444-30FE-13E6-A773F5DAF0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265C6B-8D63-30C3-6832-CA52535D4E63}"/>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321371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21FBF-EF03-68A1-D5E9-C0AF4E3165D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E1C3A4-58B8-3A78-1CD4-91F368836B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19C1F18-7E1E-1D8F-F2B4-CAF0CD144C6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E124943-B08C-8B07-BA36-7E732EFB8F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F8766D-EF34-CD4C-6D28-EC0C0BA33B25}"/>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37491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E3FCDB-6BBC-34EC-E02E-A04FAF3781A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491D86-EA68-30DC-E6EF-3E56448B3A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829627-D941-DEB8-7949-E3CECA3B6EB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5903B3-70F4-67D3-D342-09516839362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47FBFB3E-8381-14DE-AA27-599707FFD2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4C18B8-0771-C6C2-7809-5141350969F0}"/>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30514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7447D-D4E6-076A-876A-05A32D4C6A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1DD3794-4A73-49BC-9F04-7C0ED719A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5DD6FD-A68E-E0F9-77A9-EE46C27525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9B27F91-6F9D-F7A0-7253-F3E150F73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31205CB-2529-AA01-9902-198985B1E8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399AB55-5A42-1545-5A89-59D1EF96EA77}"/>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1394A05F-12C1-3ECC-7067-5878ABD49A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3E5E64-E591-4A2F-1EB9-021D7452BBC1}"/>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248474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CB28B6-5B6E-AB86-64E8-40FFA299157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17524C1-4C4B-80A4-FBC0-E0759ACB49EA}"/>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E4040F2E-F165-CBE2-D15C-67DED534E2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B7C652E-7E41-B88A-A095-A4174A097008}"/>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44619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8E384BD-4E00-483E-5FEA-79F3CD9FDC77}"/>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3D15E002-7489-1AC2-3898-EBBA5004858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C455B1-3F4A-81C9-A593-5956D1C52644}"/>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106669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93000-84EA-48F4-FB1D-EB25824E2C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C78472-02A8-1941-4AC0-451A69043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4B3F0D-6089-6266-DF4A-99E9F913E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E0C06B-1DBF-DEFB-E614-D8EA8F172C2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865C65B5-1894-57FB-3BFD-BC15697D99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D34B7E-AB1B-EF45-FDDD-AA275B87A677}"/>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147029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0E0EF-97F4-D27F-DAB7-238D8B7F6E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BD56766-276E-6D1B-88EA-6B9CDF2E7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DA7700-05D6-C871-D6A5-63355F8BC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E4AB3E-91A3-0E8A-99A9-8F1B87533679}"/>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0AF22EF-E173-2BB9-F8E8-FA5842B67B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C7510B-E98D-6D82-69D8-437A7491E9B2}"/>
              </a:ext>
            </a:extLst>
          </p:cNvPr>
          <p:cNvSpPr>
            <a:spLocks noGrp="1"/>
          </p:cNvSpPr>
          <p:nvPr>
            <p:ph type="sldNum" sz="quarter" idx="12"/>
          </p:nvPr>
        </p:nvSpPr>
        <p:spPr/>
        <p:txBody>
          <a:bodyPr/>
          <a:lstStyle/>
          <a:p>
            <a:fld id="{1C03E3BD-F39E-4FD2-931C-5B33CF6E541F}" type="slidenum">
              <a:rPr lang="fr-FR" smtClean="0"/>
              <a:t>‹N°›</a:t>
            </a:fld>
            <a:endParaRPr lang="fr-FR"/>
          </a:p>
        </p:txBody>
      </p:sp>
    </p:spTree>
    <p:extLst>
      <p:ext uri="{BB962C8B-B14F-4D97-AF65-F5344CB8AC3E}">
        <p14:creationId xmlns:p14="http://schemas.microsoft.com/office/powerpoint/2010/main" val="136556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55118C-2B38-5E6F-2C09-F9F90E3BE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FF83F7-EDCE-310F-5740-C4C76C47BC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B2E266-C4BB-7E4B-71B5-781DEC9E2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7C4EDA8-A8CB-9EE9-D1E4-C6A84C471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BB20D29-2B65-3827-75AB-C11B41ED7E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3E3BD-F39E-4FD2-931C-5B33CF6E541F}" type="slidenum">
              <a:rPr lang="fr-FR" smtClean="0"/>
              <a:t>‹N°›</a:t>
            </a:fld>
            <a:endParaRPr lang="fr-FR"/>
          </a:p>
        </p:txBody>
      </p:sp>
    </p:spTree>
    <p:extLst>
      <p:ext uri="{BB962C8B-B14F-4D97-AF65-F5344CB8AC3E}">
        <p14:creationId xmlns:p14="http://schemas.microsoft.com/office/powerpoint/2010/main" val="406598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2.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package" Target="../embeddings/Microsoft_Excel_Worksheet7.xlsx"/></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package" Target="../embeddings/Microsoft_Excel_Worksheet8.xlsx"/></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package" Target="../embeddings/Microsoft_Excel_Worksheet9.xlsx"/></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package" Target="../embeddings/Microsoft_Excel_Worksheet10.xlsx"/></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419;p15">
            <a:extLst>
              <a:ext uri="{FF2B5EF4-FFF2-40B4-BE49-F238E27FC236}">
                <a16:creationId xmlns:a16="http://schemas.microsoft.com/office/drawing/2014/main" id="{1976F1B2-EB84-4A62-2338-4301FAC7DAA0}"/>
              </a:ext>
            </a:extLst>
          </p:cNvPr>
          <p:cNvGrpSpPr/>
          <p:nvPr/>
        </p:nvGrpSpPr>
        <p:grpSpPr>
          <a:xfrm>
            <a:off x="0" y="0"/>
            <a:ext cx="12188825" cy="6858000"/>
            <a:chOff x="0" y="0"/>
            <a:chExt cx="24377649" cy="13716000"/>
          </a:xfrm>
          <a:solidFill>
            <a:schemeClr val="bg1">
              <a:alpha val="84000"/>
            </a:schemeClr>
          </a:solidFill>
        </p:grpSpPr>
        <p:pic>
          <p:nvPicPr>
            <p:cNvPr id="18" name="Google Shape;420;p15">
              <a:extLst>
                <a:ext uri="{FF2B5EF4-FFF2-40B4-BE49-F238E27FC236}">
                  <a16:creationId xmlns:a16="http://schemas.microsoft.com/office/drawing/2014/main" id="{7D9D20A4-6DB4-0AD9-3619-9E5907FA60CA}"/>
                </a:ext>
              </a:extLst>
            </p:cNvPr>
            <p:cNvPicPr preferRelativeResize="0"/>
            <p:nvPr/>
          </p:nvPicPr>
          <p:blipFill rotWithShape="1">
            <a:blip r:embed="rId3">
              <a:alphaModFix/>
            </a:blip>
            <a:srcRect/>
            <a:stretch/>
          </p:blipFill>
          <p:spPr>
            <a:xfrm>
              <a:off x="635" y="0"/>
              <a:ext cx="24376380" cy="13716000"/>
            </a:xfrm>
            <a:prstGeom prst="rect">
              <a:avLst/>
            </a:prstGeom>
            <a:grpFill/>
            <a:ln>
              <a:noFill/>
            </a:ln>
          </p:spPr>
        </p:pic>
        <p:sp>
          <p:nvSpPr>
            <p:cNvPr id="19" name="Google Shape;421;p15">
              <a:extLst>
                <a:ext uri="{FF2B5EF4-FFF2-40B4-BE49-F238E27FC236}">
                  <a16:creationId xmlns:a16="http://schemas.microsoft.com/office/drawing/2014/main" id="{64923639-06EE-D950-0C69-4B5FC315C341}"/>
                </a:ext>
              </a:extLst>
            </p:cNvPr>
            <p:cNvSpPr/>
            <p:nvPr/>
          </p:nvSpPr>
          <p:spPr>
            <a:xfrm>
              <a:off x="0" y="0"/>
              <a:ext cx="24377649"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pic>
        <p:nvPicPr>
          <p:cNvPr id="15" name="Graphique 14">
            <a:extLst>
              <a:ext uri="{FF2B5EF4-FFF2-40B4-BE49-F238E27FC236}">
                <a16:creationId xmlns:a16="http://schemas.microsoft.com/office/drawing/2014/main" id="{72F89C5E-BBA4-E8A5-91E6-FC19F45661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20" y="192015"/>
            <a:ext cx="3470798" cy="776645"/>
          </a:xfrm>
          <a:prstGeom prst="rect">
            <a:avLst/>
          </a:prstGeom>
        </p:spPr>
      </p:pic>
      <p:sp>
        <p:nvSpPr>
          <p:cNvPr id="5" name="ZoneTexte 4">
            <a:extLst>
              <a:ext uri="{FF2B5EF4-FFF2-40B4-BE49-F238E27FC236}">
                <a16:creationId xmlns:a16="http://schemas.microsoft.com/office/drawing/2014/main" id="{5003E600-5FD2-0AE8-14BA-6D1891ADE96E}"/>
              </a:ext>
            </a:extLst>
          </p:cNvPr>
          <p:cNvSpPr txBox="1"/>
          <p:nvPr/>
        </p:nvSpPr>
        <p:spPr>
          <a:xfrm>
            <a:off x="218114" y="6325299"/>
            <a:ext cx="11778143" cy="369332"/>
          </a:xfrm>
          <a:prstGeom prst="rect">
            <a:avLst/>
          </a:prstGeom>
          <a:noFill/>
        </p:spPr>
        <p:txBody>
          <a:bodyPr wrap="square" rtlCol="0">
            <a:spAutoFit/>
          </a:bodyPr>
          <a:lstStyle/>
          <a:p>
            <a:pPr algn="ctr"/>
            <a:r>
              <a:rPr lang="fr-FR" dirty="0">
                <a:solidFill>
                  <a:schemeClr val="accent5">
                    <a:lumMod val="50000"/>
                  </a:schemeClr>
                </a:solidFill>
              </a:rPr>
              <a:t>Journée Est-RESCUE et AG – Jeudi 16 Mars 2023, Nancy</a:t>
            </a:r>
          </a:p>
        </p:txBody>
      </p:sp>
      <p:sp>
        <p:nvSpPr>
          <p:cNvPr id="7" name="ZoneTexte 6">
            <a:extLst>
              <a:ext uri="{FF2B5EF4-FFF2-40B4-BE49-F238E27FC236}">
                <a16:creationId xmlns:a16="http://schemas.microsoft.com/office/drawing/2014/main" id="{B79ECE49-454F-3829-77E9-347AFD9A3637}"/>
              </a:ext>
            </a:extLst>
          </p:cNvPr>
          <p:cNvSpPr txBox="1"/>
          <p:nvPr/>
        </p:nvSpPr>
        <p:spPr>
          <a:xfrm>
            <a:off x="666924" y="2354318"/>
            <a:ext cx="10880521" cy="2277547"/>
          </a:xfrm>
          <a:prstGeom prst="rect">
            <a:avLst/>
          </a:prstGeom>
          <a:noFill/>
        </p:spPr>
        <p:txBody>
          <a:bodyPr wrap="square" rtlCol="0">
            <a:spAutoFit/>
          </a:bodyPr>
          <a:lstStyle/>
          <a:p>
            <a:pPr algn="ctr"/>
            <a:r>
              <a:rPr lang="fr-FR" sz="4800" dirty="0">
                <a:solidFill>
                  <a:srgbClr val="002060"/>
                </a:solidFill>
              </a:rPr>
              <a:t>Evaluation</a:t>
            </a:r>
            <a:r>
              <a:rPr lang="fr-FR" sz="4800" dirty="0">
                <a:solidFill>
                  <a:schemeClr val="accent5">
                    <a:lumMod val="50000"/>
                  </a:schemeClr>
                </a:solidFill>
              </a:rPr>
              <a:t> de la filière Traumatisé Grave</a:t>
            </a:r>
          </a:p>
          <a:p>
            <a:pPr algn="ctr"/>
            <a:endParaRPr lang="fr-FR" dirty="0">
              <a:solidFill>
                <a:schemeClr val="accent5">
                  <a:lumMod val="50000"/>
                </a:schemeClr>
              </a:solidFill>
            </a:endParaRPr>
          </a:p>
          <a:p>
            <a:pPr algn="ctr"/>
            <a:endParaRPr lang="fr-FR" dirty="0">
              <a:solidFill>
                <a:schemeClr val="accent5">
                  <a:lumMod val="50000"/>
                </a:schemeClr>
              </a:solidFill>
            </a:endParaRPr>
          </a:p>
          <a:p>
            <a:pPr algn="ctr"/>
            <a:r>
              <a:rPr lang="fr-FR" sz="2000" dirty="0">
                <a:solidFill>
                  <a:schemeClr val="accent5">
                    <a:lumMod val="50000"/>
                  </a:schemeClr>
                </a:solidFill>
              </a:rPr>
              <a:t>Quelles sources de données ?</a:t>
            </a:r>
          </a:p>
          <a:p>
            <a:pPr algn="ctr"/>
            <a:endParaRPr lang="fr-FR" sz="2000" dirty="0">
              <a:solidFill>
                <a:schemeClr val="accent5">
                  <a:lumMod val="50000"/>
                </a:schemeClr>
              </a:solidFill>
            </a:endParaRPr>
          </a:p>
          <a:p>
            <a:pPr algn="ctr"/>
            <a:endParaRPr lang="fr-FR" dirty="0"/>
          </a:p>
        </p:txBody>
      </p:sp>
    </p:spTree>
    <p:extLst>
      <p:ext uri="{BB962C8B-B14F-4D97-AF65-F5344CB8AC3E}">
        <p14:creationId xmlns:p14="http://schemas.microsoft.com/office/powerpoint/2010/main" val="60899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0"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25146" y="573249"/>
            <a:ext cx="11573197" cy="724247"/>
          </a:xfrm>
        </p:spPr>
        <p:txBody>
          <a:bodyPr>
            <a:normAutofit/>
          </a:bodyPr>
          <a:lstStyle/>
          <a:p>
            <a:pPr algn="l"/>
            <a:r>
              <a:rPr lang="en-US" sz="3600" dirty="0">
                <a:solidFill>
                  <a:schemeClr val="tx2"/>
                </a:solidFill>
                <a:ea typeface="+mj-ea"/>
                <a:cs typeface="+mj-cs"/>
              </a:rPr>
              <a:t>TRAUMA GRAVE – Données SMUR-tab</a:t>
            </a:r>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5" y="6445564"/>
            <a:ext cx="1549768" cy="372336"/>
          </a:xfrm>
          <a:prstGeom prst="rect">
            <a:avLst/>
          </a:prstGeom>
        </p:spPr>
      </p:pic>
      <p:sp>
        <p:nvSpPr>
          <p:cNvPr id="6" name="ZoneTexte 5">
            <a:extLst>
              <a:ext uri="{FF2B5EF4-FFF2-40B4-BE49-F238E27FC236}">
                <a16:creationId xmlns:a16="http://schemas.microsoft.com/office/drawing/2014/main" id="{1BB999A9-8B70-00A5-994E-8366C7C919F8}"/>
              </a:ext>
            </a:extLst>
          </p:cNvPr>
          <p:cNvSpPr txBox="1"/>
          <p:nvPr/>
        </p:nvSpPr>
        <p:spPr>
          <a:xfrm>
            <a:off x="1112637" y="5056575"/>
            <a:ext cx="9751106" cy="923330"/>
          </a:xfrm>
          <a:prstGeom prst="rect">
            <a:avLst/>
          </a:prstGeom>
          <a:noFill/>
        </p:spPr>
        <p:txBody>
          <a:bodyPr wrap="square" rtlCol="0">
            <a:spAutoFit/>
          </a:bodyPr>
          <a:lstStyle/>
          <a:p>
            <a:r>
              <a:rPr lang="fr-FR" dirty="0">
                <a:solidFill>
                  <a:schemeClr val="accent5">
                    <a:lumMod val="50000"/>
                  </a:schemeClr>
                </a:solidFill>
              </a:rPr>
              <a:t>Données médicales</a:t>
            </a:r>
          </a:p>
          <a:p>
            <a:r>
              <a:rPr lang="fr-FR" dirty="0">
                <a:solidFill>
                  <a:schemeClr val="accent5">
                    <a:lumMod val="50000"/>
                  </a:schemeClr>
                </a:solidFill>
              </a:rPr>
              <a:t>  - diagnostic		- constantes du patient               - transport du patient</a:t>
            </a:r>
          </a:p>
          <a:p>
            <a:r>
              <a:rPr lang="fr-FR" dirty="0">
                <a:solidFill>
                  <a:schemeClr val="accent5">
                    <a:lumMod val="50000"/>
                  </a:schemeClr>
                </a:solidFill>
              </a:rPr>
              <a:t>  - traitements administrés	- actes effectués		   - informations de l’onglet trauma grave</a:t>
            </a:r>
          </a:p>
        </p:txBody>
      </p:sp>
      <p:graphicFrame>
        <p:nvGraphicFramePr>
          <p:cNvPr id="5" name="Objet 4">
            <a:extLst>
              <a:ext uri="{FF2B5EF4-FFF2-40B4-BE49-F238E27FC236}">
                <a16:creationId xmlns:a16="http://schemas.microsoft.com/office/drawing/2014/main" id="{4C9C5100-622F-53AD-AEF1-D6EB6966C2C4}"/>
              </a:ext>
            </a:extLst>
          </p:cNvPr>
          <p:cNvGraphicFramePr>
            <a:graphicFrameLocks noChangeAspect="1"/>
          </p:cNvGraphicFramePr>
          <p:nvPr>
            <p:extLst>
              <p:ext uri="{D42A27DB-BD31-4B8C-83A1-F6EECF244321}">
                <p14:modId xmlns:p14="http://schemas.microsoft.com/office/powerpoint/2010/main" val="1536373190"/>
              </p:ext>
            </p:extLst>
          </p:nvPr>
        </p:nvGraphicFramePr>
        <p:xfrm>
          <a:off x="234061" y="1937857"/>
          <a:ext cx="11847940" cy="2420497"/>
        </p:xfrm>
        <a:graphic>
          <a:graphicData uri="http://schemas.openxmlformats.org/presentationml/2006/ole">
            <mc:AlternateContent xmlns:mc="http://schemas.openxmlformats.org/markup-compatibility/2006">
              <mc:Choice xmlns:v="urn:schemas-microsoft-com:vml" Requires="v">
                <p:oleObj name="Worksheet" r:id="rId4" imgW="17344845" imgH="3543257" progId="Excel.Sheet.12">
                  <p:embed/>
                </p:oleObj>
              </mc:Choice>
              <mc:Fallback>
                <p:oleObj name="Worksheet" r:id="rId4" imgW="17344845" imgH="3543257" progId="Excel.Sheet.12">
                  <p:embed/>
                  <p:pic>
                    <p:nvPicPr>
                      <p:cNvPr id="0" name=""/>
                      <p:cNvPicPr/>
                      <p:nvPr/>
                    </p:nvPicPr>
                    <p:blipFill>
                      <a:blip r:embed="rId5"/>
                      <a:stretch>
                        <a:fillRect/>
                      </a:stretch>
                    </p:blipFill>
                    <p:spPr>
                      <a:xfrm>
                        <a:off x="234061" y="1937857"/>
                        <a:ext cx="11847940" cy="2420497"/>
                      </a:xfrm>
                      <a:prstGeom prst="rect">
                        <a:avLst/>
                      </a:prstGeom>
                    </p:spPr>
                  </p:pic>
                </p:oleObj>
              </mc:Fallback>
            </mc:AlternateContent>
          </a:graphicData>
        </a:graphic>
      </p:graphicFrame>
    </p:spTree>
    <p:extLst>
      <p:ext uri="{BB962C8B-B14F-4D97-AF65-F5344CB8AC3E}">
        <p14:creationId xmlns:p14="http://schemas.microsoft.com/office/powerpoint/2010/main" val="3577026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7" name="ZoneTexte 26">
            <a:extLst>
              <a:ext uri="{FF2B5EF4-FFF2-40B4-BE49-F238E27FC236}">
                <a16:creationId xmlns:a16="http://schemas.microsoft.com/office/drawing/2014/main" id="{A4006F08-3F68-2E84-9CE7-830B047F96CD}"/>
              </a:ext>
            </a:extLst>
          </p:cNvPr>
          <p:cNvSpPr txBox="1"/>
          <p:nvPr/>
        </p:nvSpPr>
        <p:spPr>
          <a:xfrm>
            <a:off x="595832" y="1387342"/>
            <a:ext cx="11000336" cy="4678204"/>
          </a:xfrm>
          <a:prstGeom prst="rect">
            <a:avLst/>
          </a:prstGeom>
          <a:noFill/>
        </p:spPr>
        <p:txBody>
          <a:bodyPr wrap="square" rtlCol="0">
            <a:spAutoFit/>
          </a:bodyPr>
          <a:lstStyle/>
          <a:p>
            <a:pPr algn="ctr"/>
            <a:endParaRPr lang="fr-FR" b="1" dirty="0">
              <a:solidFill>
                <a:schemeClr val="accent5">
                  <a:lumMod val="50000"/>
                </a:schemeClr>
              </a:solidFill>
            </a:endParaRPr>
          </a:p>
          <a:p>
            <a:pPr algn="ctr"/>
            <a:endParaRPr lang="fr-FR" sz="1600" dirty="0">
              <a:solidFill>
                <a:schemeClr val="accent5">
                  <a:lumMod val="50000"/>
                </a:schemeClr>
              </a:solidFill>
            </a:endParaRPr>
          </a:p>
          <a:p>
            <a:pPr algn="ctr"/>
            <a:endParaRPr lang="fr-FR" sz="1600" dirty="0">
              <a:solidFill>
                <a:schemeClr val="accent5">
                  <a:lumMod val="50000"/>
                </a:schemeClr>
              </a:solidFill>
            </a:endParaRPr>
          </a:p>
          <a:p>
            <a:pPr algn="ctr"/>
            <a:endParaRPr lang="fr-FR" sz="1600" dirty="0">
              <a:solidFill>
                <a:schemeClr val="accent5">
                  <a:lumMod val="50000"/>
                </a:schemeClr>
              </a:solidFill>
            </a:endParaRPr>
          </a:p>
          <a:p>
            <a:pPr algn="ctr"/>
            <a:r>
              <a:rPr lang="en-US" sz="4000" b="1" dirty="0">
                <a:solidFill>
                  <a:schemeClr val="accent5">
                    <a:lumMod val="50000"/>
                  </a:schemeClr>
                </a:solidFill>
              </a:rPr>
              <a:t>Coherence trauma base et fiche </a:t>
            </a:r>
            <a:r>
              <a:rPr lang="en-US" sz="4000" b="1" dirty="0" err="1">
                <a:solidFill>
                  <a:schemeClr val="accent5">
                    <a:lumMod val="50000"/>
                  </a:schemeClr>
                </a:solidFill>
              </a:rPr>
              <a:t>profil</a:t>
            </a:r>
            <a:r>
              <a:rPr lang="en-US" sz="4000" b="1" dirty="0">
                <a:solidFill>
                  <a:schemeClr val="accent5">
                    <a:lumMod val="50000"/>
                  </a:schemeClr>
                </a:solidFill>
              </a:rPr>
              <a:t> SMUR-t@b</a:t>
            </a:r>
          </a:p>
          <a:p>
            <a:pPr algn="ctr"/>
            <a:endParaRPr lang="fr-FR" sz="1600" dirty="0">
              <a:solidFill>
                <a:schemeClr val="accent5">
                  <a:lumMod val="50000"/>
                </a:schemeClr>
              </a:solidFill>
            </a:endParaRPr>
          </a:p>
          <a:p>
            <a:pPr algn="ctr"/>
            <a:endParaRPr lang="fr-FR" sz="1600" dirty="0">
              <a:solidFill>
                <a:schemeClr val="accent5">
                  <a:lumMod val="50000"/>
                </a:schemeClr>
              </a:solidFill>
            </a:endParaRPr>
          </a:p>
          <a:p>
            <a:pPr algn="ctr"/>
            <a:endParaRPr lang="fr-FR" sz="1600" dirty="0">
              <a:solidFill>
                <a:schemeClr val="accent5">
                  <a:lumMod val="50000"/>
                </a:schemeClr>
              </a:solidFill>
            </a:endParaRPr>
          </a:p>
          <a:p>
            <a:pPr algn="ctr"/>
            <a:endParaRPr lang="fr-FR" sz="1600" dirty="0">
              <a:solidFill>
                <a:schemeClr val="accent5">
                  <a:lumMod val="50000"/>
                </a:schemeClr>
              </a:solidFill>
            </a:endParaRPr>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a:p>
            <a:pPr algn="ct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43175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4" name="Objet 3">
            <a:extLst>
              <a:ext uri="{FF2B5EF4-FFF2-40B4-BE49-F238E27FC236}">
                <a16:creationId xmlns:a16="http://schemas.microsoft.com/office/drawing/2014/main" id="{65F1E841-C7B4-65B2-72CE-B070C3E0C91D}"/>
              </a:ext>
            </a:extLst>
          </p:cNvPr>
          <p:cNvGraphicFramePr>
            <a:graphicFrameLocks noChangeAspect="1"/>
          </p:cNvGraphicFramePr>
          <p:nvPr/>
        </p:nvGraphicFramePr>
        <p:xfrm>
          <a:off x="623844" y="346733"/>
          <a:ext cx="8528545" cy="6126138"/>
        </p:xfrm>
        <a:graphic>
          <a:graphicData uri="http://schemas.openxmlformats.org/presentationml/2006/ole">
            <mc:AlternateContent xmlns:mc="http://schemas.openxmlformats.org/markup-compatibility/2006">
              <mc:Choice xmlns:v="urn:schemas-microsoft-com:vml" Requires="v">
                <p:oleObj name="Worksheet" r:id="rId4" imgW="9467970" imgH="6800935" progId="Excel.Sheet.12">
                  <p:embed/>
                </p:oleObj>
              </mc:Choice>
              <mc:Fallback>
                <p:oleObj name="Worksheet" r:id="rId4" imgW="9467970" imgH="6800935" progId="Excel.Sheet.12">
                  <p:embed/>
                  <p:pic>
                    <p:nvPicPr>
                      <p:cNvPr id="4" name="Objet 3">
                        <a:extLst>
                          <a:ext uri="{FF2B5EF4-FFF2-40B4-BE49-F238E27FC236}">
                            <a16:creationId xmlns:a16="http://schemas.microsoft.com/office/drawing/2014/main" id="{65F1E841-C7B4-65B2-72CE-B070C3E0C91D}"/>
                          </a:ext>
                        </a:extLst>
                      </p:cNvPr>
                      <p:cNvPicPr/>
                      <p:nvPr/>
                    </p:nvPicPr>
                    <p:blipFill>
                      <a:blip r:embed="rId5"/>
                      <a:stretch>
                        <a:fillRect/>
                      </a:stretch>
                    </p:blipFill>
                    <p:spPr>
                      <a:xfrm>
                        <a:off x="623844" y="346733"/>
                        <a:ext cx="8528545" cy="6126138"/>
                      </a:xfrm>
                      <a:prstGeom prst="rect">
                        <a:avLst/>
                      </a:prstGeom>
                    </p:spPr>
                  </p:pic>
                </p:oleObj>
              </mc:Fallback>
            </mc:AlternateContent>
          </a:graphicData>
        </a:graphic>
      </p:graphicFrame>
      <p:sp>
        <p:nvSpPr>
          <p:cNvPr id="7" name="ZoneTexte 6">
            <a:extLst>
              <a:ext uri="{FF2B5EF4-FFF2-40B4-BE49-F238E27FC236}">
                <a16:creationId xmlns:a16="http://schemas.microsoft.com/office/drawing/2014/main" id="{FCDE4BFF-ABB9-96D1-7A6E-4F5D6DFF5DA3}"/>
              </a:ext>
            </a:extLst>
          </p:cNvPr>
          <p:cNvSpPr txBox="1"/>
          <p:nvPr/>
        </p:nvSpPr>
        <p:spPr>
          <a:xfrm>
            <a:off x="9794504" y="1091281"/>
            <a:ext cx="2147581" cy="338554"/>
          </a:xfrm>
          <a:prstGeom prst="rect">
            <a:avLst/>
          </a:prstGeom>
          <a:noFill/>
        </p:spPr>
        <p:txBody>
          <a:bodyPr wrap="square" rtlCol="0">
            <a:spAutoFit/>
          </a:bodyPr>
          <a:lstStyle/>
          <a:p>
            <a:pPr algn="ctr"/>
            <a:r>
              <a:rPr lang="fr-FR" sz="1600" dirty="0">
                <a:solidFill>
                  <a:schemeClr val="accent5">
                    <a:lumMod val="50000"/>
                  </a:schemeClr>
                </a:solidFill>
              </a:rPr>
              <a:t>Champs TRAUMABASE</a:t>
            </a:r>
          </a:p>
        </p:txBody>
      </p:sp>
    </p:spTree>
    <p:extLst>
      <p:ext uri="{BB962C8B-B14F-4D97-AF65-F5344CB8AC3E}">
        <p14:creationId xmlns:p14="http://schemas.microsoft.com/office/powerpoint/2010/main" val="365447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3" name="Objet 2">
            <a:extLst>
              <a:ext uri="{FF2B5EF4-FFF2-40B4-BE49-F238E27FC236}">
                <a16:creationId xmlns:a16="http://schemas.microsoft.com/office/drawing/2014/main" id="{5555BD38-8B65-BF1B-5CDA-C9DD6C32D812}"/>
              </a:ext>
            </a:extLst>
          </p:cNvPr>
          <p:cNvGraphicFramePr>
            <a:graphicFrameLocks noChangeAspect="1"/>
          </p:cNvGraphicFramePr>
          <p:nvPr/>
        </p:nvGraphicFramePr>
        <p:xfrm>
          <a:off x="805343" y="369116"/>
          <a:ext cx="8139644" cy="5993657"/>
        </p:xfrm>
        <a:graphic>
          <a:graphicData uri="http://schemas.openxmlformats.org/presentationml/2006/ole">
            <mc:AlternateContent xmlns:mc="http://schemas.openxmlformats.org/markup-compatibility/2006">
              <mc:Choice xmlns:v="urn:schemas-microsoft-com:vml" Requires="v">
                <p:oleObj name="Worksheet" r:id="rId4" imgW="9467970" imgH="6972129" progId="Excel.Sheet.12">
                  <p:embed/>
                </p:oleObj>
              </mc:Choice>
              <mc:Fallback>
                <p:oleObj name="Worksheet" r:id="rId4" imgW="9467970" imgH="6972129" progId="Excel.Sheet.12">
                  <p:embed/>
                  <p:pic>
                    <p:nvPicPr>
                      <p:cNvPr id="3" name="Objet 2">
                        <a:extLst>
                          <a:ext uri="{FF2B5EF4-FFF2-40B4-BE49-F238E27FC236}">
                            <a16:creationId xmlns:a16="http://schemas.microsoft.com/office/drawing/2014/main" id="{5555BD38-8B65-BF1B-5CDA-C9DD6C32D812}"/>
                          </a:ext>
                        </a:extLst>
                      </p:cNvPr>
                      <p:cNvPicPr/>
                      <p:nvPr/>
                    </p:nvPicPr>
                    <p:blipFill>
                      <a:blip r:embed="rId5"/>
                      <a:stretch>
                        <a:fillRect/>
                      </a:stretch>
                    </p:blipFill>
                    <p:spPr>
                      <a:xfrm>
                        <a:off x="805343" y="369116"/>
                        <a:ext cx="8139644" cy="5993657"/>
                      </a:xfrm>
                      <a:prstGeom prst="rect">
                        <a:avLst/>
                      </a:prstGeom>
                    </p:spPr>
                  </p:pic>
                </p:oleObj>
              </mc:Fallback>
            </mc:AlternateContent>
          </a:graphicData>
        </a:graphic>
      </p:graphicFrame>
    </p:spTree>
    <p:extLst>
      <p:ext uri="{BB962C8B-B14F-4D97-AF65-F5344CB8AC3E}">
        <p14:creationId xmlns:p14="http://schemas.microsoft.com/office/powerpoint/2010/main" val="219787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5" name="Objet 4">
            <a:extLst>
              <a:ext uri="{FF2B5EF4-FFF2-40B4-BE49-F238E27FC236}">
                <a16:creationId xmlns:a16="http://schemas.microsoft.com/office/drawing/2014/main" id="{DC8F88A4-0F3D-E8A0-1EB5-8D8A44A68B89}"/>
              </a:ext>
            </a:extLst>
          </p:cNvPr>
          <p:cNvGraphicFramePr>
            <a:graphicFrameLocks noChangeAspect="1"/>
          </p:cNvGraphicFramePr>
          <p:nvPr>
            <p:extLst>
              <p:ext uri="{D42A27DB-BD31-4B8C-83A1-F6EECF244321}">
                <p14:modId xmlns:p14="http://schemas.microsoft.com/office/powerpoint/2010/main" val="1677154617"/>
              </p:ext>
            </p:extLst>
          </p:nvPr>
        </p:nvGraphicFramePr>
        <p:xfrm>
          <a:off x="531825" y="681169"/>
          <a:ext cx="8863845" cy="5314740"/>
        </p:xfrm>
        <a:graphic>
          <a:graphicData uri="http://schemas.openxmlformats.org/presentationml/2006/ole">
            <mc:AlternateContent xmlns:mc="http://schemas.openxmlformats.org/markup-compatibility/2006">
              <mc:Choice xmlns:v="urn:schemas-microsoft-com:vml" Requires="v">
                <p:oleObj name="Worksheet" r:id="rId4" imgW="9467970" imgH="5677042" progId="Excel.Sheet.12">
                  <p:embed/>
                </p:oleObj>
              </mc:Choice>
              <mc:Fallback>
                <p:oleObj name="Worksheet" r:id="rId4" imgW="9467970" imgH="5677042" progId="Excel.Sheet.12">
                  <p:embed/>
                  <p:pic>
                    <p:nvPicPr>
                      <p:cNvPr id="5" name="Objet 4">
                        <a:extLst>
                          <a:ext uri="{FF2B5EF4-FFF2-40B4-BE49-F238E27FC236}">
                            <a16:creationId xmlns:a16="http://schemas.microsoft.com/office/drawing/2014/main" id="{DC8F88A4-0F3D-E8A0-1EB5-8D8A44A68B89}"/>
                          </a:ext>
                        </a:extLst>
                      </p:cNvPr>
                      <p:cNvPicPr/>
                      <p:nvPr/>
                    </p:nvPicPr>
                    <p:blipFill>
                      <a:blip r:embed="rId5"/>
                      <a:stretch>
                        <a:fillRect/>
                      </a:stretch>
                    </p:blipFill>
                    <p:spPr>
                      <a:xfrm>
                        <a:off x="531825" y="681169"/>
                        <a:ext cx="8863845" cy="5314740"/>
                      </a:xfrm>
                      <a:prstGeom prst="rect">
                        <a:avLst/>
                      </a:prstGeom>
                    </p:spPr>
                  </p:pic>
                </p:oleObj>
              </mc:Fallback>
            </mc:AlternateContent>
          </a:graphicData>
        </a:graphic>
      </p:graphicFrame>
    </p:spTree>
    <p:extLst>
      <p:ext uri="{BB962C8B-B14F-4D97-AF65-F5344CB8AC3E}">
        <p14:creationId xmlns:p14="http://schemas.microsoft.com/office/powerpoint/2010/main" val="386644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3" name="Objet 2">
            <a:extLst>
              <a:ext uri="{FF2B5EF4-FFF2-40B4-BE49-F238E27FC236}">
                <a16:creationId xmlns:a16="http://schemas.microsoft.com/office/drawing/2014/main" id="{CC23E599-1D70-710C-961A-45550C7A4690}"/>
              </a:ext>
            </a:extLst>
          </p:cNvPr>
          <p:cNvGraphicFramePr>
            <a:graphicFrameLocks noChangeAspect="1"/>
          </p:cNvGraphicFramePr>
          <p:nvPr>
            <p:extLst>
              <p:ext uri="{D42A27DB-BD31-4B8C-83A1-F6EECF244321}">
                <p14:modId xmlns:p14="http://schemas.microsoft.com/office/powerpoint/2010/main" val="3004704567"/>
              </p:ext>
            </p:extLst>
          </p:nvPr>
        </p:nvGraphicFramePr>
        <p:xfrm>
          <a:off x="536322" y="446953"/>
          <a:ext cx="9203296" cy="5833075"/>
        </p:xfrm>
        <a:graphic>
          <a:graphicData uri="http://schemas.openxmlformats.org/presentationml/2006/ole">
            <mc:AlternateContent xmlns:mc="http://schemas.openxmlformats.org/markup-compatibility/2006">
              <mc:Choice xmlns:v="urn:schemas-microsoft-com:vml" Requires="v">
                <p:oleObj name="Worksheet" r:id="rId4" imgW="9467970" imgH="6000622" progId="Excel.Sheet.12">
                  <p:embed/>
                </p:oleObj>
              </mc:Choice>
              <mc:Fallback>
                <p:oleObj name="Worksheet" r:id="rId4" imgW="9467970" imgH="6000622" progId="Excel.Sheet.12">
                  <p:embed/>
                  <p:pic>
                    <p:nvPicPr>
                      <p:cNvPr id="3" name="Objet 2">
                        <a:extLst>
                          <a:ext uri="{FF2B5EF4-FFF2-40B4-BE49-F238E27FC236}">
                            <a16:creationId xmlns:a16="http://schemas.microsoft.com/office/drawing/2014/main" id="{CC23E599-1D70-710C-961A-45550C7A4690}"/>
                          </a:ext>
                        </a:extLst>
                      </p:cNvPr>
                      <p:cNvPicPr/>
                      <p:nvPr/>
                    </p:nvPicPr>
                    <p:blipFill>
                      <a:blip r:embed="rId5"/>
                      <a:stretch>
                        <a:fillRect/>
                      </a:stretch>
                    </p:blipFill>
                    <p:spPr>
                      <a:xfrm>
                        <a:off x="536322" y="446953"/>
                        <a:ext cx="9203296" cy="5833075"/>
                      </a:xfrm>
                      <a:prstGeom prst="rect">
                        <a:avLst/>
                      </a:prstGeom>
                    </p:spPr>
                  </p:pic>
                </p:oleObj>
              </mc:Fallback>
            </mc:AlternateContent>
          </a:graphicData>
        </a:graphic>
      </p:graphicFrame>
    </p:spTree>
    <p:extLst>
      <p:ext uri="{BB962C8B-B14F-4D97-AF65-F5344CB8AC3E}">
        <p14:creationId xmlns:p14="http://schemas.microsoft.com/office/powerpoint/2010/main" val="86169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931" y="6305091"/>
            <a:ext cx="1658825" cy="398537"/>
          </a:xfrm>
          <a:prstGeom prst="rect">
            <a:avLst/>
          </a:prstGeom>
        </p:spPr>
      </p:pic>
      <p:sp>
        <p:nvSpPr>
          <p:cNvPr id="4" name="ZoneTexte 3">
            <a:extLst>
              <a:ext uri="{FF2B5EF4-FFF2-40B4-BE49-F238E27FC236}">
                <a16:creationId xmlns:a16="http://schemas.microsoft.com/office/drawing/2014/main" id="{89FC0155-D8AD-11ED-19F6-CF82FDA47A60}"/>
              </a:ext>
            </a:extLst>
          </p:cNvPr>
          <p:cNvSpPr txBox="1"/>
          <p:nvPr/>
        </p:nvSpPr>
        <p:spPr>
          <a:xfrm>
            <a:off x="460518" y="4832771"/>
            <a:ext cx="10469464" cy="923330"/>
          </a:xfrm>
          <a:prstGeom prst="rect">
            <a:avLst/>
          </a:prstGeom>
          <a:noFill/>
        </p:spPr>
        <p:txBody>
          <a:bodyPr wrap="square" rtlCol="0">
            <a:spAutoFit/>
          </a:bodyPr>
          <a:lstStyle/>
          <a:p>
            <a:pPr marL="285750" indent="-285750">
              <a:buFont typeface="Wingdings" panose="05000000000000000000" pitchFamily="2" charset="2"/>
              <a:buChar char="Ø"/>
            </a:pPr>
            <a:r>
              <a:rPr lang="fr-FR" dirty="0">
                <a:solidFill>
                  <a:schemeClr val="accent5">
                    <a:lumMod val="50000"/>
                  </a:schemeClr>
                </a:solidFill>
              </a:rPr>
              <a:t>Au moins 61% de champs SMUR-tab concordants avec les champs attendus pour le préhospitalier dans Trauma Base mais % probablement sous évalué (données hospitalières ou « structurelles intrinsèques » à la base </a:t>
            </a:r>
            <a:r>
              <a:rPr lang="fr-FR" dirty="0" err="1">
                <a:solidFill>
                  <a:schemeClr val="accent5">
                    <a:lumMod val="50000"/>
                  </a:schemeClr>
                </a:solidFill>
              </a:rPr>
              <a:t>cf</a:t>
            </a:r>
            <a:r>
              <a:rPr lang="fr-FR" dirty="0">
                <a:solidFill>
                  <a:schemeClr val="accent5">
                    <a:lumMod val="50000"/>
                  </a:schemeClr>
                </a:solidFill>
              </a:rPr>
              <a:t> diapo 1)</a:t>
            </a:r>
          </a:p>
        </p:txBody>
      </p:sp>
      <p:graphicFrame>
        <p:nvGraphicFramePr>
          <p:cNvPr id="6" name="Objet 5">
            <a:extLst>
              <a:ext uri="{FF2B5EF4-FFF2-40B4-BE49-F238E27FC236}">
                <a16:creationId xmlns:a16="http://schemas.microsoft.com/office/drawing/2014/main" id="{BA845EAF-B09F-061A-98ED-43B5C8031E38}"/>
              </a:ext>
            </a:extLst>
          </p:cNvPr>
          <p:cNvGraphicFramePr>
            <a:graphicFrameLocks noChangeAspect="1"/>
          </p:cNvGraphicFramePr>
          <p:nvPr/>
        </p:nvGraphicFramePr>
        <p:xfrm>
          <a:off x="275959" y="764238"/>
          <a:ext cx="9559433" cy="3606426"/>
        </p:xfrm>
        <a:graphic>
          <a:graphicData uri="http://schemas.openxmlformats.org/presentationml/2006/ole">
            <mc:AlternateContent xmlns:mc="http://schemas.openxmlformats.org/markup-compatibility/2006">
              <mc:Choice xmlns:v="urn:schemas-microsoft-com:vml" Requires="v">
                <p:oleObj name="Worksheet" r:id="rId4" imgW="9467970" imgH="3572046" progId="Excel.Sheet.12">
                  <p:embed/>
                </p:oleObj>
              </mc:Choice>
              <mc:Fallback>
                <p:oleObj name="Worksheet" r:id="rId4" imgW="9467970" imgH="3572046" progId="Excel.Sheet.12">
                  <p:embed/>
                  <p:pic>
                    <p:nvPicPr>
                      <p:cNvPr id="6" name="Objet 5">
                        <a:extLst>
                          <a:ext uri="{FF2B5EF4-FFF2-40B4-BE49-F238E27FC236}">
                            <a16:creationId xmlns:a16="http://schemas.microsoft.com/office/drawing/2014/main" id="{BA845EAF-B09F-061A-98ED-43B5C8031E38}"/>
                          </a:ext>
                        </a:extLst>
                      </p:cNvPr>
                      <p:cNvPicPr/>
                      <p:nvPr/>
                    </p:nvPicPr>
                    <p:blipFill>
                      <a:blip r:embed="rId5"/>
                      <a:stretch>
                        <a:fillRect/>
                      </a:stretch>
                    </p:blipFill>
                    <p:spPr>
                      <a:xfrm>
                        <a:off x="275959" y="764238"/>
                        <a:ext cx="9559433" cy="3606426"/>
                      </a:xfrm>
                      <a:prstGeom prst="rect">
                        <a:avLst/>
                      </a:prstGeom>
                    </p:spPr>
                  </p:pic>
                </p:oleObj>
              </mc:Fallback>
            </mc:AlternateContent>
          </a:graphicData>
        </a:graphic>
      </p:graphicFrame>
    </p:spTree>
    <p:extLst>
      <p:ext uri="{BB962C8B-B14F-4D97-AF65-F5344CB8AC3E}">
        <p14:creationId xmlns:p14="http://schemas.microsoft.com/office/powerpoint/2010/main" val="379041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19641" y="441606"/>
            <a:ext cx="11573197" cy="724247"/>
          </a:xfrm>
        </p:spPr>
        <p:txBody>
          <a:bodyPr/>
          <a:lstStyle/>
          <a:p>
            <a:r>
              <a:rPr lang="en-US" sz="3200" b="1" dirty="0">
                <a:solidFill>
                  <a:schemeClr val="accent5">
                    <a:lumMod val="50000"/>
                  </a:schemeClr>
                </a:solidFill>
              </a:rPr>
              <a:t>Quid des données RPU</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785276" y="1697735"/>
            <a:ext cx="11000336" cy="3785652"/>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accent5">
                    <a:lumMod val="50000"/>
                  </a:schemeClr>
                </a:solidFill>
              </a:rPr>
              <a:t>Problème de l’hétérogénéité des diagnostics codés</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Recherche par le regroupement de codes diagnostiques traumatologiques associé à une notion de gravité via les CCMU 4 et 5</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Pour mémoire: CCMU 4: Situation pathologique engageant le pronostic vital mais ne nécessitant pas de manœuvres de réanimation immédiate, CCMU 5: idem mais nécessité de manœuvres de réanimation immédiate</a:t>
            </a:r>
          </a:p>
          <a:p>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CCMU 4 et 5 = 1.75% des 1 545 930 passages aux urgences de 2022 (respectivement 22 713 et 4 435)</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Codes diagnostiques traumatologiques = 29% des passages</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CCMU 4 avec codes diagnostiques traumatologiques = 1335 passages</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CCMU 5 avec codes diagnostiques traumatologiques = 304 passages</a:t>
            </a: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337593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3" name="Objet 2">
            <a:extLst>
              <a:ext uri="{FF2B5EF4-FFF2-40B4-BE49-F238E27FC236}">
                <a16:creationId xmlns:a16="http://schemas.microsoft.com/office/drawing/2014/main" id="{4AAD4007-5FB8-4B9B-2FC2-44C17D9C56B5}"/>
              </a:ext>
            </a:extLst>
          </p:cNvPr>
          <p:cNvGraphicFramePr>
            <a:graphicFrameLocks noChangeAspect="1"/>
          </p:cNvGraphicFramePr>
          <p:nvPr>
            <p:extLst>
              <p:ext uri="{D42A27DB-BD31-4B8C-83A1-F6EECF244321}">
                <p14:modId xmlns:p14="http://schemas.microsoft.com/office/powerpoint/2010/main" val="250495677"/>
              </p:ext>
            </p:extLst>
          </p:nvPr>
        </p:nvGraphicFramePr>
        <p:xfrm>
          <a:off x="2182007" y="2676486"/>
          <a:ext cx="6791483" cy="2331742"/>
        </p:xfrm>
        <a:graphic>
          <a:graphicData uri="http://schemas.openxmlformats.org/presentationml/2006/ole">
            <mc:AlternateContent xmlns:mc="http://schemas.openxmlformats.org/markup-compatibility/2006">
              <mc:Choice xmlns:v="urn:schemas-microsoft-com:vml" Requires="v">
                <p:oleObj name="Worksheet" r:id="rId4" imgW="5714904" imgH="1962207" progId="Excel.Sheet.12">
                  <p:embed/>
                </p:oleObj>
              </mc:Choice>
              <mc:Fallback>
                <p:oleObj name="Worksheet" r:id="rId4" imgW="5714904" imgH="1962207" progId="Excel.Sheet.12">
                  <p:embed/>
                  <p:pic>
                    <p:nvPicPr>
                      <p:cNvPr id="3" name="Objet 2">
                        <a:extLst>
                          <a:ext uri="{FF2B5EF4-FFF2-40B4-BE49-F238E27FC236}">
                            <a16:creationId xmlns:a16="http://schemas.microsoft.com/office/drawing/2014/main" id="{4AAD4007-5FB8-4B9B-2FC2-44C17D9C56B5}"/>
                          </a:ext>
                        </a:extLst>
                      </p:cNvPr>
                      <p:cNvPicPr/>
                      <p:nvPr/>
                    </p:nvPicPr>
                    <p:blipFill>
                      <a:blip r:embed="rId5"/>
                      <a:stretch>
                        <a:fillRect/>
                      </a:stretch>
                    </p:blipFill>
                    <p:spPr>
                      <a:xfrm>
                        <a:off x="2182007" y="2676486"/>
                        <a:ext cx="6791483" cy="2331742"/>
                      </a:xfrm>
                      <a:prstGeom prst="rect">
                        <a:avLst/>
                      </a:prstGeom>
                    </p:spPr>
                  </p:pic>
                </p:oleObj>
              </mc:Fallback>
            </mc:AlternateContent>
          </a:graphicData>
        </a:graphic>
      </p:graphicFrame>
      <p:sp>
        <p:nvSpPr>
          <p:cNvPr id="8" name="ZoneTexte 7">
            <a:extLst>
              <a:ext uri="{FF2B5EF4-FFF2-40B4-BE49-F238E27FC236}">
                <a16:creationId xmlns:a16="http://schemas.microsoft.com/office/drawing/2014/main" id="{3980A1E3-BEC9-F56A-076E-6239E93DF97F}"/>
              </a:ext>
            </a:extLst>
          </p:cNvPr>
          <p:cNvSpPr txBox="1"/>
          <p:nvPr/>
        </p:nvSpPr>
        <p:spPr>
          <a:xfrm>
            <a:off x="1948058" y="1095615"/>
            <a:ext cx="7348671" cy="1015663"/>
          </a:xfrm>
          <a:prstGeom prst="rect">
            <a:avLst/>
          </a:prstGeom>
          <a:noFill/>
        </p:spPr>
        <p:txBody>
          <a:bodyPr wrap="square" rtlCol="0">
            <a:spAutoFit/>
          </a:bodyPr>
          <a:lstStyle/>
          <a:p>
            <a:pPr algn="ctr"/>
            <a:r>
              <a:rPr lang="fr-FR" sz="2000" dirty="0">
                <a:solidFill>
                  <a:schemeClr val="accent1">
                    <a:lumMod val="50000"/>
                  </a:schemeClr>
                </a:solidFill>
              </a:rPr>
              <a:t>Top 10 des passages aux urgences avec un diagnostic principal traumatologique et une CCMU 4 </a:t>
            </a:r>
          </a:p>
          <a:p>
            <a:pPr algn="ctr"/>
            <a:r>
              <a:rPr lang="fr-FR" sz="2000" dirty="0">
                <a:solidFill>
                  <a:schemeClr val="accent1">
                    <a:lumMod val="50000"/>
                  </a:schemeClr>
                </a:solidFill>
              </a:rPr>
              <a:t>Année 2022</a:t>
            </a:r>
          </a:p>
        </p:txBody>
      </p:sp>
    </p:spTree>
    <p:extLst>
      <p:ext uri="{BB962C8B-B14F-4D97-AF65-F5344CB8AC3E}">
        <p14:creationId xmlns:p14="http://schemas.microsoft.com/office/powerpoint/2010/main" val="309365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2" name="Objet 1">
            <a:extLst>
              <a:ext uri="{FF2B5EF4-FFF2-40B4-BE49-F238E27FC236}">
                <a16:creationId xmlns:a16="http://schemas.microsoft.com/office/drawing/2014/main" id="{254749D0-381C-7F2B-0485-974C0C1B12EC}"/>
              </a:ext>
            </a:extLst>
          </p:cNvPr>
          <p:cNvGraphicFramePr>
            <a:graphicFrameLocks noChangeAspect="1"/>
          </p:cNvGraphicFramePr>
          <p:nvPr>
            <p:extLst>
              <p:ext uri="{D42A27DB-BD31-4B8C-83A1-F6EECF244321}">
                <p14:modId xmlns:p14="http://schemas.microsoft.com/office/powerpoint/2010/main" val="1218053697"/>
              </p:ext>
            </p:extLst>
          </p:nvPr>
        </p:nvGraphicFramePr>
        <p:xfrm>
          <a:off x="2236992" y="2843591"/>
          <a:ext cx="6731403" cy="2311115"/>
        </p:xfrm>
        <a:graphic>
          <a:graphicData uri="http://schemas.openxmlformats.org/presentationml/2006/ole">
            <mc:AlternateContent xmlns:mc="http://schemas.openxmlformats.org/markup-compatibility/2006">
              <mc:Choice xmlns:v="urn:schemas-microsoft-com:vml" Requires="v">
                <p:oleObj name="Worksheet" r:id="rId4" imgW="5714904" imgH="1962207" progId="Excel.Sheet.12">
                  <p:embed/>
                </p:oleObj>
              </mc:Choice>
              <mc:Fallback>
                <p:oleObj name="Worksheet" r:id="rId4" imgW="5714904" imgH="1962207" progId="Excel.Sheet.12">
                  <p:embed/>
                  <p:pic>
                    <p:nvPicPr>
                      <p:cNvPr id="2" name="Objet 1">
                        <a:extLst>
                          <a:ext uri="{FF2B5EF4-FFF2-40B4-BE49-F238E27FC236}">
                            <a16:creationId xmlns:a16="http://schemas.microsoft.com/office/drawing/2014/main" id="{254749D0-381C-7F2B-0485-974C0C1B12EC}"/>
                          </a:ext>
                        </a:extLst>
                      </p:cNvPr>
                      <p:cNvPicPr/>
                      <p:nvPr/>
                    </p:nvPicPr>
                    <p:blipFill>
                      <a:blip r:embed="rId5"/>
                      <a:stretch>
                        <a:fillRect/>
                      </a:stretch>
                    </p:blipFill>
                    <p:spPr>
                      <a:xfrm>
                        <a:off x="2236992" y="2843591"/>
                        <a:ext cx="6731403" cy="2311115"/>
                      </a:xfrm>
                      <a:prstGeom prst="rect">
                        <a:avLst/>
                      </a:prstGeom>
                    </p:spPr>
                  </p:pic>
                </p:oleObj>
              </mc:Fallback>
            </mc:AlternateContent>
          </a:graphicData>
        </a:graphic>
      </p:graphicFrame>
      <p:sp>
        <p:nvSpPr>
          <p:cNvPr id="4" name="ZoneTexte 3">
            <a:extLst>
              <a:ext uri="{FF2B5EF4-FFF2-40B4-BE49-F238E27FC236}">
                <a16:creationId xmlns:a16="http://schemas.microsoft.com/office/drawing/2014/main" id="{A877CE9E-9106-4480-7CF6-AC5BDFF7C1CA}"/>
              </a:ext>
            </a:extLst>
          </p:cNvPr>
          <p:cNvSpPr txBox="1"/>
          <p:nvPr/>
        </p:nvSpPr>
        <p:spPr>
          <a:xfrm>
            <a:off x="1822223" y="1280173"/>
            <a:ext cx="7348671" cy="1015663"/>
          </a:xfrm>
          <a:prstGeom prst="rect">
            <a:avLst/>
          </a:prstGeom>
          <a:noFill/>
        </p:spPr>
        <p:txBody>
          <a:bodyPr wrap="square" rtlCol="0">
            <a:spAutoFit/>
          </a:bodyPr>
          <a:lstStyle/>
          <a:p>
            <a:pPr algn="ctr"/>
            <a:r>
              <a:rPr lang="fr-FR" sz="2000" dirty="0">
                <a:solidFill>
                  <a:schemeClr val="accent1">
                    <a:lumMod val="50000"/>
                  </a:schemeClr>
                </a:solidFill>
              </a:rPr>
              <a:t>Top 10 des passages aux urgences avec un diagnostic principal traumatologique et une CCMU 5 </a:t>
            </a:r>
          </a:p>
          <a:p>
            <a:pPr algn="ctr"/>
            <a:r>
              <a:rPr lang="fr-FR" sz="2000" dirty="0">
                <a:solidFill>
                  <a:schemeClr val="accent1">
                    <a:lumMod val="50000"/>
                  </a:schemeClr>
                </a:solidFill>
              </a:rPr>
              <a:t>Année 2022</a:t>
            </a:r>
          </a:p>
        </p:txBody>
      </p:sp>
    </p:spTree>
    <p:extLst>
      <p:ext uri="{BB962C8B-B14F-4D97-AF65-F5344CB8AC3E}">
        <p14:creationId xmlns:p14="http://schemas.microsoft.com/office/powerpoint/2010/main" val="361211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98846" y="402854"/>
            <a:ext cx="11573197" cy="724247"/>
          </a:xfrm>
        </p:spPr>
        <p:txBody>
          <a:bodyPr/>
          <a:lstStyle/>
          <a:p>
            <a:pPr algn="ctr"/>
            <a:r>
              <a:rPr lang="fr-FR" sz="3200" dirty="0">
                <a:solidFill>
                  <a:schemeClr val="accent5">
                    <a:lumMod val="50000"/>
                  </a:schemeClr>
                </a:solidFill>
              </a:rPr>
              <a:t>Evaluation de la filière Traumatisé Grave</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785276" y="1529955"/>
            <a:ext cx="11000336" cy="4401205"/>
          </a:xfrm>
          <a:prstGeom prst="rect">
            <a:avLst/>
          </a:prstGeom>
          <a:noFill/>
        </p:spPr>
        <p:txBody>
          <a:bodyPr wrap="square" rtlCol="0">
            <a:spAutoFit/>
          </a:bodyPr>
          <a:lstStyle/>
          <a:p>
            <a:pPr algn="ctr"/>
            <a:r>
              <a:rPr lang="fr-FR" b="1" dirty="0">
                <a:solidFill>
                  <a:schemeClr val="accent5">
                    <a:lumMod val="50000"/>
                  </a:schemeClr>
                </a:solidFill>
              </a:rPr>
              <a:t>Trois sources de données  disponibles</a:t>
            </a:r>
          </a:p>
          <a:p>
            <a:pPr algn="ct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Le registre « trauma base »</a:t>
            </a:r>
          </a:p>
          <a:p>
            <a:pPr marL="285750" indent="-285750">
              <a:buFont typeface="Arial" panose="020B0604020202020204" pitchFamily="34" charset="0"/>
              <a:buChar char="•"/>
            </a:pPr>
            <a:r>
              <a:rPr lang="fr-FR" b="1" dirty="0">
                <a:solidFill>
                  <a:schemeClr val="accent5">
                    <a:lumMod val="50000"/>
                  </a:schemeClr>
                </a:solidFill>
              </a:rPr>
              <a:t>Les données préhospitalières SMUR-t@b</a:t>
            </a:r>
          </a:p>
          <a:p>
            <a:pPr marL="285750" indent="-285750">
              <a:buFont typeface="Arial" panose="020B0604020202020204" pitchFamily="34" charset="0"/>
              <a:buChar char="•"/>
            </a:pPr>
            <a:r>
              <a:rPr lang="fr-FR" b="1" dirty="0">
                <a:solidFill>
                  <a:schemeClr val="accent5">
                    <a:lumMod val="50000"/>
                  </a:schemeClr>
                </a:solidFill>
              </a:rPr>
              <a:t>Les données des urgences RPU</a:t>
            </a:r>
          </a:p>
          <a:p>
            <a:pPr marL="285750" indent="-285750">
              <a:buFont typeface="Arial" panose="020B0604020202020204" pitchFamily="34" charset="0"/>
              <a:buChar char="•"/>
            </a:pPr>
            <a:endParaRPr lang="fr-FR" b="1" dirty="0">
              <a:solidFill>
                <a:schemeClr val="accent5">
                  <a:lumMod val="50000"/>
                </a:schemeClr>
              </a:solidFill>
            </a:endParaRPr>
          </a:p>
          <a:p>
            <a:pPr algn="ctr"/>
            <a:r>
              <a:rPr lang="fr-FR" b="1" dirty="0">
                <a:solidFill>
                  <a:schemeClr val="accent5">
                    <a:lumMod val="50000"/>
                  </a:schemeClr>
                </a:solidFill>
              </a:rPr>
              <a:t>Pas de source actuellement exhaustive </a:t>
            </a:r>
          </a:p>
          <a:p>
            <a:pPr algn="ct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Recueil limité à quelques centres pour trauma base</a:t>
            </a:r>
          </a:p>
          <a:p>
            <a:pPr marL="285750" indent="-285750">
              <a:buFont typeface="Arial" panose="020B0604020202020204" pitchFamily="34" charset="0"/>
              <a:buChar char="•"/>
            </a:pPr>
            <a:r>
              <a:rPr lang="fr-FR" b="1" dirty="0">
                <a:solidFill>
                  <a:schemeClr val="accent5">
                    <a:lumMod val="50000"/>
                  </a:schemeClr>
                </a:solidFill>
              </a:rPr>
              <a:t>Déploiement régional incomplet et utilisation non systématique du profil ad hoc pour SMUR-t@b</a:t>
            </a:r>
          </a:p>
          <a:p>
            <a:pPr marL="285750" indent="-285750">
              <a:buFont typeface="Arial" panose="020B0604020202020204" pitchFamily="34" charset="0"/>
              <a:buChar char="•"/>
            </a:pPr>
            <a:r>
              <a:rPr lang="fr-FR" b="1" dirty="0">
                <a:solidFill>
                  <a:schemeClr val="accent5">
                    <a:lumMod val="50000"/>
                  </a:schemeClr>
                </a:solidFill>
              </a:rPr>
              <a:t>Hétérogénéité des diagnostics saisis et quelques admissions directes pour les RPU</a:t>
            </a:r>
          </a:p>
          <a:p>
            <a:endParaRPr lang="fr-FR" b="1" dirty="0">
              <a:solidFill>
                <a:schemeClr val="accent5">
                  <a:lumMod val="50000"/>
                </a:schemeClr>
              </a:solidFill>
            </a:endParaRPr>
          </a:p>
          <a:p>
            <a:endParaRPr lang="fr-FR" sz="1600" dirty="0"/>
          </a:p>
          <a:p>
            <a:pPr algn="ctr"/>
            <a:endParaRPr lang="fr-FR" sz="1600" dirty="0"/>
          </a:p>
          <a:p>
            <a:pPr algn="ctr"/>
            <a:endParaRPr lang="fr-FR" sz="1600" dirty="0"/>
          </a:p>
          <a:p>
            <a:pPr algn="ct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229056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sp>
        <p:nvSpPr>
          <p:cNvPr id="4" name="ZoneTexte 3">
            <a:extLst>
              <a:ext uri="{FF2B5EF4-FFF2-40B4-BE49-F238E27FC236}">
                <a16:creationId xmlns:a16="http://schemas.microsoft.com/office/drawing/2014/main" id="{67F80BDF-6BFA-19CE-BF4A-8B9193C40A2F}"/>
              </a:ext>
            </a:extLst>
          </p:cNvPr>
          <p:cNvSpPr txBox="1"/>
          <p:nvPr/>
        </p:nvSpPr>
        <p:spPr>
          <a:xfrm>
            <a:off x="8991600" y="1210235"/>
            <a:ext cx="2402541" cy="738664"/>
          </a:xfrm>
          <a:prstGeom prst="rect">
            <a:avLst/>
          </a:prstGeom>
          <a:noFill/>
        </p:spPr>
        <p:txBody>
          <a:bodyPr wrap="square" rtlCol="0">
            <a:spAutoFit/>
          </a:bodyPr>
          <a:lstStyle/>
          <a:p>
            <a:pPr algn="ctr"/>
            <a:r>
              <a:rPr lang="fr-FR" sz="1400" dirty="0">
                <a:solidFill>
                  <a:schemeClr val="accent1">
                    <a:lumMod val="50000"/>
                  </a:schemeClr>
                </a:solidFill>
              </a:rPr>
              <a:t>SAU concernés par le top 10 des DP traumatologiques avec CCMU 5 Année 2022</a:t>
            </a:r>
          </a:p>
        </p:txBody>
      </p:sp>
      <p:graphicFrame>
        <p:nvGraphicFramePr>
          <p:cNvPr id="7" name="Objet 6">
            <a:extLst>
              <a:ext uri="{FF2B5EF4-FFF2-40B4-BE49-F238E27FC236}">
                <a16:creationId xmlns:a16="http://schemas.microsoft.com/office/drawing/2014/main" id="{A91A7A30-7FE3-7FD9-6522-A2C95C549EAC}"/>
              </a:ext>
            </a:extLst>
          </p:cNvPr>
          <p:cNvGraphicFramePr>
            <a:graphicFrameLocks noChangeAspect="1"/>
          </p:cNvGraphicFramePr>
          <p:nvPr/>
        </p:nvGraphicFramePr>
        <p:xfrm>
          <a:off x="797859" y="1056435"/>
          <a:ext cx="7962900" cy="4924425"/>
        </p:xfrm>
        <a:graphic>
          <a:graphicData uri="http://schemas.openxmlformats.org/presentationml/2006/ole">
            <mc:AlternateContent xmlns:mc="http://schemas.openxmlformats.org/markup-compatibility/2006">
              <mc:Choice xmlns:v="urn:schemas-microsoft-com:vml" Requires="v">
                <p:oleObj name="Worksheet" r:id="rId4" imgW="7962756" imgH="4924325" progId="Excel.Sheet.12">
                  <p:embed/>
                </p:oleObj>
              </mc:Choice>
              <mc:Fallback>
                <p:oleObj name="Worksheet" r:id="rId4" imgW="7962756" imgH="4924325" progId="Excel.Sheet.12">
                  <p:embed/>
                  <p:pic>
                    <p:nvPicPr>
                      <p:cNvPr id="7" name="Objet 6">
                        <a:extLst>
                          <a:ext uri="{FF2B5EF4-FFF2-40B4-BE49-F238E27FC236}">
                            <a16:creationId xmlns:a16="http://schemas.microsoft.com/office/drawing/2014/main" id="{A91A7A30-7FE3-7FD9-6522-A2C95C549EAC}"/>
                          </a:ext>
                        </a:extLst>
                      </p:cNvPr>
                      <p:cNvPicPr/>
                      <p:nvPr/>
                    </p:nvPicPr>
                    <p:blipFill>
                      <a:blip r:embed="rId5"/>
                      <a:stretch>
                        <a:fillRect/>
                      </a:stretch>
                    </p:blipFill>
                    <p:spPr>
                      <a:xfrm>
                        <a:off x="797859" y="1056435"/>
                        <a:ext cx="7962900" cy="4924425"/>
                      </a:xfrm>
                      <a:prstGeom prst="rect">
                        <a:avLst/>
                      </a:prstGeom>
                    </p:spPr>
                  </p:pic>
                </p:oleObj>
              </mc:Fallback>
            </mc:AlternateContent>
          </a:graphicData>
        </a:graphic>
      </p:graphicFrame>
    </p:spTree>
    <p:extLst>
      <p:ext uri="{BB962C8B-B14F-4D97-AF65-F5344CB8AC3E}">
        <p14:creationId xmlns:p14="http://schemas.microsoft.com/office/powerpoint/2010/main" val="2017075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4544" y="6363814"/>
            <a:ext cx="1658825" cy="398537"/>
          </a:xfrm>
          <a:prstGeom prst="rect">
            <a:avLst/>
          </a:prstGeom>
        </p:spPr>
      </p:pic>
      <p:graphicFrame>
        <p:nvGraphicFramePr>
          <p:cNvPr id="3" name="Objet 2">
            <a:extLst>
              <a:ext uri="{FF2B5EF4-FFF2-40B4-BE49-F238E27FC236}">
                <a16:creationId xmlns:a16="http://schemas.microsoft.com/office/drawing/2014/main" id="{6F3E10D2-6B01-5031-4422-30711007E18B}"/>
              </a:ext>
            </a:extLst>
          </p:cNvPr>
          <p:cNvGraphicFramePr>
            <a:graphicFrameLocks noChangeAspect="1"/>
          </p:cNvGraphicFramePr>
          <p:nvPr/>
        </p:nvGraphicFramePr>
        <p:xfrm>
          <a:off x="824803" y="1825533"/>
          <a:ext cx="8301108" cy="3078162"/>
        </p:xfrm>
        <a:graphic>
          <a:graphicData uri="http://schemas.openxmlformats.org/presentationml/2006/ole">
            <mc:AlternateContent xmlns:mc="http://schemas.openxmlformats.org/markup-compatibility/2006">
              <mc:Choice xmlns:v="urn:schemas-microsoft-com:vml" Requires="v">
                <p:oleObj name="Worksheet" r:id="rId4" imgW="7962756" imgH="2952906" progId="Excel.Sheet.12">
                  <p:embed/>
                </p:oleObj>
              </mc:Choice>
              <mc:Fallback>
                <p:oleObj name="Worksheet" r:id="rId4" imgW="7962756" imgH="2952906" progId="Excel.Sheet.12">
                  <p:embed/>
                  <p:pic>
                    <p:nvPicPr>
                      <p:cNvPr id="3" name="Objet 2">
                        <a:extLst>
                          <a:ext uri="{FF2B5EF4-FFF2-40B4-BE49-F238E27FC236}">
                            <a16:creationId xmlns:a16="http://schemas.microsoft.com/office/drawing/2014/main" id="{6F3E10D2-6B01-5031-4422-30711007E18B}"/>
                          </a:ext>
                        </a:extLst>
                      </p:cNvPr>
                      <p:cNvPicPr/>
                      <p:nvPr/>
                    </p:nvPicPr>
                    <p:blipFill>
                      <a:blip r:embed="rId5"/>
                      <a:stretch>
                        <a:fillRect/>
                      </a:stretch>
                    </p:blipFill>
                    <p:spPr>
                      <a:xfrm>
                        <a:off x="824803" y="1825533"/>
                        <a:ext cx="8301108" cy="3078162"/>
                      </a:xfrm>
                      <a:prstGeom prst="rect">
                        <a:avLst/>
                      </a:prstGeom>
                    </p:spPr>
                  </p:pic>
                </p:oleObj>
              </mc:Fallback>
            </mc:AlternateContent>
          </a:graphicData>
        </a:graphic>
      </p:graphicFrame>
    </p:spTree>
    <p:extLst>
      <p:ext uri="{BB962C8B-B14F-4D97-AF65-F5344CB8AC3E}">
        <p14:creationId xmlns:p14="http://schemas.microsoft.com/office/powerpoint/2010/main" val="384248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648139" y="402854"/>
            <a:ext cx="8443818" cy="724247"/>
          </a:xfrm>
        </p:spPr>
        <p:txBody>
          <a:bodyPr/>
          <a:lstStyle/>
          <a:p>
            <a:r>
              <a:rPr lang="en-US" sz="3200" b="1" dirty="0">
                <a:solidFill>
                  <a:schemeClr val="accent5">
                    <a:lumMod val="50000"/>
                  </a:schemeClr>
                </a:solidFill>
              </a:rPr>
              <a:t>En conclusion: Objectifs et perspectives</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595831" y="1562962"/>
            <a:ext cx="11182311" cy="4308872"/>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accent5">
                    <a:lumMod val="50000"/>
                  </a:schemeClr>
                </a:solidFill>
              </a:rPr>
              <a:t>Optimiser l’utilisation de SMUR-t@b (déploiement à terminer, promouvoir l’utilisation de la fiche «traumatisé grave» sans oublier de grader les patients, consignes de codage à discuter)</a:t>
            </a:r>
          </a:p>
          <a:p>
            <a:pPr marL="285750" indent="-285750">
              <a:buFont typeface="Arial" panose="020B0604020202020204" pitchFamily="34" charset="0"/>
              <a:buChar char="•"/>
            </a:pPr>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Améliorer la codification de cette pathologie dans les RPU (consignes de codages)</a:t>
            </a:r>
          </a:p>
          <a:p>
            <a:endParaRPr lang="fr-FR" sz="1000"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Etendre la complétude de « trauma base » au minimum à tous les trauma center de niveau 1, 2+ et 2 avec comme levier:</a:t>
            </a:r>
          </a:p>
          <a:p>
            <a:pPr marL="285750" indent="-285750">
              <a:buFont typeface="Arial" panose="020B0604020202020204" pitchFamily="34" charset="0"/>
              <a:buChar char="•"/>
            </a:pPr>
            <a:endParaRPr lang="fr-FR" sz="1000" b="1" dirty="0">
              <a:solidFill>
                <a:schemeClr val="accent5">
                  <a:lumMod val="50000"/>
                </a:schemeClr>
              </a:solidFill>
            </a:endParaRPr>
          </a:p>
          <a:p>
            <a:r>
              <a:rPr lang="fr-FR" b="1" dirty="0">
                <a:solidFill>
                  <a:schemeClr val="accent5">
                    <a:lumMod val="50000"/>
                  </a:schemeClr>
                </a:solidFill>
              </a:rPr>
              <a:t>     -  l’interfaçage entre « trauma base » et SMUR-t@b (a minima, mise à disposition des données de SMUR-t@b )</a:t>
            </a:r>
          </a:p>
          <a:p>
            <a:endParaRPr lang="fr-FR" sz="1000" b="1" dirty="0">
              <a:solidFill>
                <a:schemeClr val="accent5">
                  <a:lumMod val="50000"/>
                </a:schemeClr>
              </a:solidFill>
            </a:endParaRPr>
          </a:p>
          <a:p>
            <a:r>
              <a:rPr lang="fr-FR" b="1" dirty="0">
                <a:solidFill>
                  <a:schemeClr val="accent5">
                    <a:lumMod val="50000"/>
                  </a:schemeClr>
                </a:solidFill>
              </a:rPr>
              <a:t>     -  l’implication de la commission scientifique du COMUGE (via ses correspondants en établissement)</a:t>
            </a:r>
          </a:p>
          <a:p>
            <a:endParaRPr lang="fr-FR" sz="1000" b="1" dirty="0">
              <a:solidFill>
                <a:schemeClr val="accent5">
                  <a:lumMod val="50000"/>
                </a:schemeClr>
              </a:solidFill>
            </a:endParaRPr>
          </a:p>
          <a:p>
            <a:pPr algn="just"/>
            <a:r>
              <a:rPr lang="fr-FR" b="1" dirty="0">
                <a:solidFill>
                  <a:schemeClr val="accent5">
                    <a:lumMod val="50000"/>
                  </a:schemeClr>
                </a:solidFill>
              </a:rPr>
              <a:t>    -  la mise à disposition de ressources humaines (TEC) dans le cadre d’un projet régional d’évaluation et de suivi de la filière traumatisé grave. Ce projet devra préciser les objectifs, les modalités d’articulation entre les sources de données, les indicateurs d’évaluation ainsi que la composition et le fonctionnement du comité de suivi et/ou de pilotage (ARS, 3 CHU, COMUGE, Est-RESCUE)</a:t>
            </a:r>
          </a:p>
          <a:p>
            <a:pPr marL="285750" indent="-285750">
              <a:buFont typeface="Arial" panose="020B0604020202020204" pitchFamily="34" charset="0"/>
              <a:buChar char="•"/>
            </a:pPr>
            <a:endParaRPr lang="fr-FR" b="1" dirty="0">
              <a:solidFill>
                <a:schemeClr val="accent5">
                  <a:lumMod val="50000"/>
                </a:schemeClr>
              </a:solidFill>
            </a:endParaRPr>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295394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98846" y="402854"/>
            <a:ext cx="11573197" cy="724247"/>
          </a:xfrm>
        </p:spPr>
        <p:txBody>
          <a:bodyPr/>
          <a:lstStyle/>
          <a:p>
            <a:pPr algn="ctr"/>
            <a:r>
              <a:rPr lang="fr-FR" sz="3200" dirty="0">
                <a:solidFill>
                  <a:schemeClr val="accent5">
                    <a:lumMod val="50000"/>
                  </a:schemeClr>
                </a:solidFill>
              </a:rPr>
              <a:t>Les données SMUR-t@b</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785276" y="1529955"/>
            <a:ext cx="11000336" cy="4154984"/>
          </a:xfrm>
          <a:prstGeom prst="rect">
            <a:avLst/>
          </a:prstGeom>
          <a:noFill/>
        </p:spPr>
        <p:txBody>
          <a:bodyPr wrap="square" rtlCol="0">
            <a:spAutoFit/>
          </a:bodyPr>
          <a:lstStyle/>
          <a:p>
            <a:pPr algn="ctr"/>
            <a:endParaRPr lang="fr-FR" b="1" dirty="0">
              <a:solidFill>
                <a:schemeClr val="accent5">
                  <a:lumMod val="50000"/>
                </a:schemeClr>
              </a:solidFill>
            </a:endParaRP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30 582 interventions primaires saisies dans SMUR-t@b en 2022 vs 47 746 déclarées en 2021 (SAE)</a:t>
            </a:r>
          </a:p>
          <a:p>
            <a:r>
              <a:rPr lang="fr-FR" b="1" dirty="0">
                <a:solidFill>
                  <a:schemeClr val="accent5">
                    <a:lumMod val="50000"/>
                  </a:schemeClr>
                </a:solidFill>
              </a:rPr>
              <a:t>      soit une exhaustivité théorique de l’ordre de 64%</a:t>
            </a:r>
          </a:p>
          <a:p>
            <a:endParaRPr lang="fr-FR" sz="1000" b="1" dirty="0">
              <a:solidFill>
                <a:schemeClr val="accent5">
                  <a:lumMod val="50000"/>
                </a:schemeClr>
              </a:solidFill>
            </a:endParaRPr>
          </a:p>
          <a:p>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1 207 primaires avec comme motif d’intervention « traumatisé grave » soit 4% des primaires SMUR-t@b</a:t>
            </a:r>
          </a:p>
          <a:p>
            <a:endParaRPr lang="fr-FR" sz="1000" b="1" dirty="0">
              <a:solidFill>
                <a:schemeClr val="accent5">
                  <a:lumMod val="50000"/>
                </a:schemeClr>
              </a:solidFill>
            </a:endParaRP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285 interventions avec fiche profil « traumatisé grave » soit 0.9 % des interventions primaires SMUR-t@b et 24% de celles ayant comme motif d’intervention « traumatisé grave »</a:t>
            </a:r>
          </a:p>
          <a:p>
            <a:pPr marL="285750" indent="-285750">
              <a:buFont typeface="Arial" panose="020B0604020202020204" pitchFamily="34" charset="0"/>
              <a:buChar char="•"/>
            </a:pPr>
            <a:endParaRPr lang="fr-FR" b="1" dirty="0">
              <a:solidFill>
                <a:schemeClr val="accent5">
                  <a:lumMod val="50000"/>
                </a:schemeClr>
              </a:solidFill>
            </a:endParaRPr>
          </a:p>
          <a:p>
            <a:endParaRPr lang="fr-FR" sz="1600" dirty="0"/>
          </a:p>
          <a:p>
            <a:pPr algn="ctr"/>
            <a:endParaRPr lang="fr-FR" sz="1600" dirty="0"/>
          </a:p>
          <a:p>
            <a:pPr algn="ctr"/>
            <a:endParaRPr lang="fr-FR" sz="1600" dirty="0"/>
          </a:p>
          <a:p>
            <a:pPr algn="ct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323769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19641" y="312411"/>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
        <p:nvSpPr>
          <p:cNvPr id="2" name="Titre 1">
            <a:extLst>
              <a:ext uri="{FF2B5EF4-FFF2-40B4-BE49-F238E27FC236}">
                <a16:creationId xmlns:a16="http://schemas.microsoft.com/office/drawing/2014/main" id="{EABCE623-E476-9DC2-B79B-9D7EB357839D}"/>
              </a:ext>
            </a:extLst>
          </p:cNvPr>
          <p:cNvSpPr txBox="1">
            <a:spLocks/>
          </p:cNvSpPr>
          <p:nvPr/>
        </p:nvSpPr>
        <p:spPr>
          <a:xfrm>
            <a:off x="655924" y="5561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chemeClr val="tx2"/>
                </a:solidFill>
              </a:rPr>
              <a:t>Données SMUR-t@b 2022 TRAUMATISE GRAVE  </a:t>
            </a:r>
          </a:p>
        </p:txBody>
      </p:sp>
      <p:sp>
        <p:nvSpPr>
          <p:cNvPr id="18" name="Rectangle à coins arrondis 51">
            <a:extLst>
              <a:ext uri="{FF2B5EF4-FFF2-40B4-BE49-F238E27FC236}">
                <a16:creationId xmlns:a16="http://schemas.microsoft.com/office/drawing/2014/main" id="{34CE07B1-852B-2843-FF96-9DC41865FE13}"/>
              </a:ext>
            </a:extLst>
          </p:cNvPr>
          <p:cNvSpPr/>
          <p:nvPr/>
        </p:nvSpPr>
        <p:spPr>
          <a:xfrm>
            <a:off x="4110187" y="3055340"/>
            <a:ext cx="2410050"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285 Fiches PROFIL TG (0,9%)</a:t>
            </a:r>
          </a:p>
        </p:txBody>
      </p:sp>
      <p:sp>
        <p:nvSpPr>
          <p:cNvPr id="19" name="Rectangle à coins arrondis 52">
            <a:extLst>
              <a:ext uri="{FF2B5EF4-FFF2-40B4-BE49-F238E27FC236}">
                <a16:creationId xmlns:a16="http://schemas.microsoft.com/office/drawing/2014/main" id="{17312B4F-3B04-6838-C4E4-BEF856977050}"/>
              </a:ext>
            </a:extLst>
          </p:cNvPr>
          <p:cNvSpPr/>
          <p:nvPr/>
        </p:nvSpPr>
        <p:spPr>
          <a:xfrm>
            <a:off x="7248322" y="1911706"/>
            <a:ext cx="2007911"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66% non gradés</a:t>
            </a:r>
          </a:p>
        </p:txBody>
      </p:sp>
      <p:sp>
        <p:nvSpPr>
          <p:cNvPr id="20" name="Rectangle à coins arrondis 58">
            <a:extLst>
              <a:ext uri="{FF2B5EF4-FFF2-40B4-BE49-F238E27FC236}">
                <a16:creationId xmlns:a16="http://schemas.microsoft.com/office/drawing/2014/main" id="{B740DE54-1D13-FA49-F18E-6BAA6893E69A}"/>
              </a:ext>
            </a:extLst>
          </p:cNvPr>
          <p:cNvSpPr/>
          <p:nvPr/>
        </p:nvSpPr>
        <p:spPr>
          <a:xfrm>
            <a:off x="7303601" y="4358785"/>
            <a:ext cx="1969698"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34% gradés</a:t>
            </a:r>
          </a:p>
        </p:txBody>
      </p:sp>
      <p:cxnSp>
        <p:nvCxnSpPr>
          <p:cNvPr id="21" name="Connecteur en angle 60">
            <a:extLst>
              <a:ext uri="{FF2B5EF4-FFF2-40B4-BE49-F238E27FC236}">
                <a16:creationId xmlns:a16="http://schemas.microsoft.com/office/drawing/2014/main" id="{A13C9D75-68EA-C545-2A5A-F9A86F233489}"/>
              </a:ext>
            </a:extLst>
          </p:cNvPr>
          <p:cNvCxnSpPr>
            <a:stCxn id="19" idx="1"/>
          </p:cNvCxnSpPr>
          <p:nvPr/>
        </p:nvCxnSpPr>
        <p:spPr>
          <a:xfrm rot="10800000" flipV="1">
            <a:off x="5315212" y="2222257"/>
            <a:ext cx="1933111" cy="805130"/>
          </a:xfrm>
          <a:prstGeom prst="bentConnector3">
            <a:avLst>
              <a:gd name="adj1" fmla="val 100112"/>
            </a:avLst>
          </a:prstGeom>
        </p:spPr>
        <p:style>
          <a:lnRef idx="1">
            <a:schemeClr val="accent1"/>
          </a:lnRef>
          <a:fillRef idx="0">
            <a:schemeClr val="accent1"/>
          </a:fillRef>
          <a:effectRef idx="0">
            <a:schemeClr val="accent1"/>
          </a:effectRef>
          <a:fontRef idx="minor">
            <a:schemeClr val="tx1"/>
          </a:fontRef>
        </p:style>
      </p:cxnSp>
      <p:cxnSp>
        <p:nvCxnSpPr>
          <p:cNvPr id="22" name="Connecteur en angle 92">
            <a:extLst>
              <a:ext uri="{FF2B5EF4-FFF2-40B4-BE49-F238E27FC236}">
                <a16:creationId xmlns:a16="http://schemas.microsoft.com/office/drawing/2014/main" id="{CE5A2103-3B11-AFEB-0443-8458878CA9B9}"/>
              </a:ext>
            </a:extLst>
          </p:cNvPr>
          <p:cNvCxnSpPr>
            <a:stCxn id="18" idx="2"/>
            <a:endCxn id="20" idx="1"/>
          </p:cNvCxnSpPr>
          <p:nvPr/>
        </p:nvCxnSpPr>
        <p:spPr>
          <a:xfrm rot="16200000" flipH="1">
            <a:off x="5812959" y="3178694"/>
            <a:ext cx="992894" cy="1988389"/>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DAD3F144-89F8-645F-780D-DB69080941FF}"/>
              </a:ext>
            </a:extLst>
          </p:cNvPr>
          <p:cNvSpPr txBox="1"/>
          <p:nvPr/>
        </p:nvSpPr>
        <p:spPr>
          <a:xfrm>
            <a:off x="655924" y="2568046"/>
            <a:ext cx="3297511" cy="1908215"/>
          </a:xfrm>
          <a:prstGeom prst="rect">
            <a:avLst/>
          </a:prstGeom>
          <a:noFill/>
        </p:spPr>
        <p:txBody>
          <a:bodyPr wrap="square" rtlCol="0">
            <a:spAutoFit/>
          </a:bodyPr>
          <a:lstStyle/>
          <a:p>
            <a:pPr marL="342900" indent="-342900">
              <a:buFont typeface="Arial" panose="020B0604020202020204" pitchFamily="34" charset="0"/>
              <a:buChar char="•"/>
            </a:pPr>
            <a:r>
              <a:rPr lang="fr-FR" sz="2000" dirty="0"/>
              <a:t>285 fiches profil TG</a:t>
            </a:r>
          </a:p>
          <a:p>
            <a:pPr marL="342900" indent="-342900">
              <a:buFont typeface="Arial" panose="020B0604020202020204" pitchFamily="34" charset="0"/>
              <a:buChar char="•"/>
            </a:pPr>
            <a:r>
              <a:rPr lang="fr-FR" sz="2000" dirty="0"/>
              <a:t>0,9 % des interventions </a:t>
            </a:r>
          </a:p>
          <a:p>
            <a:pPr marL="342900" indent="-342900">
              <a:buFont typeface="Arial" panose="020B0604020202020204" pitchFamily="34" charset="0"/>
              <a:buChar char="•"/>
            </a:pPr>
            <a:r>
              <a:rPr lang="fr-FR" sz="2000" dirty="0"/>
              <a:t>66% des fiches profil TG ne sont pas non gradées</a:t>
            </a:r>
          </a:p>
          <a:p>
            <a:pPr marL="342900" indent="-342900">
              <a:buFont typeface="Arial" panose="020B0604020202020204" pitchFamily="34" charset="0"/>
              <a:buChar char="•"/>
            </a:pPr>
            <a:endParaRPr lang="fr-FR" sz="2000" dirty="0"/>
          </a:p>
          <a:p>
            <a:endParaRPr lang="fr-FR" dirty="0"/>
          </a:p>
        </p:txBody>
      </p:sp>
      <p:sp>
        <p:nvSpPr>
          <p:cNvPr id="24" name="Rectangle à coins arrondis 26">
            <a:extLst>
              <a:ext uri="{FF2B5EF4-FFF2-40B4-BE49-F238E27FC236}">
                <a16:creationId xmlns:a16="http://schemas.microsoft.com/office/drawing/2014/main" id="{6D8E2B3B-E95E-942B-EB76-31CBB860E9DF}"/>
              </a:ext>
            </a:extLst>
          </p:cNvPr>
          <p:cNvSpPr/>
          <p:nvPr/>
        </p:nvSpPr>
        <p:spPr>
          <a:xfrm>
            <a:off x="4488911" y="5516724"/>
            <a:ext cx="1850195"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27% GRADE A</a:t>
            </a:r>
          </a:p>
        </p:txBody>
      </p:sp>
      <p:sp>
        <p:nvSpPr>
          <p:cNvPr id="25" name="Rectangle à coins arrondis 27">
            <a:extLst>
              <a:ext uri="{FF2B5EF4-FFF2-40B4-BE49-F238E27FC236}">
                <a16:creationId xmlns:a16="http://schemas.microsoft.com/office/drawing/2014/main" id="{34BE915D-5816-69DC-05EE-F54CECD3317D}"/>
              </a:ext>
            </a:extLst>
          </p:cNvPr>
          <p:cNvSpPr/>
          <p:nvPr/>
        </p:nvSpPr>
        <p:spPr>
          <a:xfrm>
            <a:off x="9581560" y="5517035"/>
            <a:ext cx="1859400"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46% GRADE C</a:t>
            </a:r>
          </a:p>
        </p:txBody>
      </p:sp>
      <p:sp>
        <p:nvSpPr>
          <p:cNvPr id="26" name="Rectangle à coins arrondis 28">
            <a:extLst>
              <a:ext uri="{FF2B5EF4-FFF2-40B4-BE49-F238E27FC236}">
                <a16:creationId xmlns:a16="http://schemas.microsoft.com/office/drawing/2014/main" id="{0E7F57AB-80DB-43AC-B272-0C65FB5FDCCD}"/>
              </a:ext>
            </a:extLst>
          </p:cNvPr>
          <p:cNvSpPr/>
          <p:nvPr/>
        </p:nvSpPr>
        <p:spPr>
          <a:xfrm>
            <a:off x="6992551" y="5516724"/>
            <a:ext cx="1962991" cy="621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27% GRADE B</a:t>
            </a:r>
          </a:p>
        </p:txBody>
      </p:sp>
      <p:cxnSp>
        <p:nvCxnSpPr>
          <p:cNvPr id="27" name="Connecteur droit 26">
            <a:extLst>
              <a:ext uri="{FF2B5EF4-FFF2-40B4-BE49-F238E27FC236}">
                <a16:creationId xmlns:a16="http://schemas.microsoft.com/office/drawing/2014/main" id="{1BC484CB-C006-02B9-2AC0-3D57AFC32F7C}"/>
              </a:ext>
            </a:extLst>
          </p:cNvPr>
          <p:cNvCxnSpPr>
            <a:stCxn id="26" idx="0"/>
          </p:cNvCxnSpPr>
          <p:nvPr/>
        </p:nvCxnSpPr>
        <p:spPr>
          <a:xfrm flipH="1" flipV="1">
            <a:off x="7974047" y="5007654"/>
            <a:ext cx="1" cy="494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en angle 17">
            <a:extLst>
              <a:ext uri="{FF2B5EF4-FFF2-40B4-BE49-F238E27FC236}">
                <a16:creationId xmlns:a16="http://schemas.microsoft.com/office/drawing/2014/main" id="{173BD5B5-D76B-792D-6238-05C109F71B78}"/>
              </a:ext>
            </a:extLst>
          </p:cNvPr>
          <p:cNvCxnSpPr>
            <a:endCxn id="24" idx="0"/>
          </p:cNvCxnSpPr>
          <p:nvPr/>
        </p:nvCxnSpPr>
        <p:spPr>
          <a:xfrm rot="10800000" flipV="1">
            <a:off x="5428473" y="5247424"/>
            <a:ext cx="2510052" cy="2692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9" name="Connecteur en angle 19">
            <a:extLst>
              <a:ext uri="{FF2B5EF4-FFF2-40B4-BE49-F238E27FC236}">
                <a16:creationId xmlns:a16="http://schemas.microsoft.com/office/drawing/2014/main" id="{57EAF63F-1258-E862-66D4-1936C6D72A73}"/>
              </a:ext>
            </a:extLst>
          </p:cNvPr>
          <p:cNvCxnSpPr>
            <a:endCxn id="25" idx="0"/>
          </p:cNvCxnSpPr>
          <p:nvPr/>
        </p:nvCxnSpPr>
        <p:spPr>
          <a:xfrm>
            <a:off x="8001206" y="5254943"/>
            <a:ext cx="2510054" cy="24937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BD678C6A-2283-EB19-C9A1-37E0DBF24EB3}"/>
              </a:ext>
            </a:extLst>
          </p:cNvPr>
          <p:cNvSpPr txBox="1"/>
          <p:nvPr/>
        </p:nvSpPr>
        <p:spPr>
          <a:xfrm>
            <a:off x="3211942" y="1408420"/>
            <a:ext cx="5562013" cy="276999"/>
          </a:xfrm>
          <a:prstGeom prst="rect">
            <a:avLst/>
          </a:prstGeom>
          <a:noFill/>
        </p:spPr>
        <p:txBody>
          <a:bodyPr wrap="square" rtlCol="0">
            <a:spAutoFit/>
          </a:bodyPr>
          <a:lstStyle/>
          <a:p>
            <a:pPr algn="ctr"/>
            <a:r>
              <a:rPr lang="fr-FR" sz="1200" dirty="0"/>
              <a:t>Intervention primaires - période d’analyse: Année 2022</a:t>
            </a:r>
          </a:p>
        </p:txBody>
      </p:sp>
    </p:spTree>
    <p:extLst>
      <p:ext uri="{BB962C8B-B14F-4D97-AF65-F5344CB8AC3E}">
        <p14:creationId xmlns:p14="http://schemas.microsoft.com/office/powerpoint/2010/main" val="35361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
        <p:nvSpPr>
          <p:cNvPr id="5" name="ZoneTexte 4">
            <a:extLst>
              <a:ext uri="{FF2B5EF4-FFF2-40B4-BE49-F238E27FC236}">
                <a16:creationId xmlns:a16="http://schemas.microsoft.com/office/drawing/2014/main" id="{C86C6E4F-D5B2-B8E8-D920-FCBA7882746B}"/>
              </a:ext>
            </a:extLst>
          </p:cNvPr>
          <p:cNvSpPr txBox="1"/>
          <p:nvPr/>
        </p:nvSpPr>
        <p:spPr>
          <a:xfrm>
            <a:off x="799647" y="1665521"/>
            <a:ext cx="4110600" cy="4247317"/>
          </a:xfrm>
          <a:prstGeom prst="rect">
            <a:avLst/>
          </a:prstGeom>
          <a:noFill/>
        </p:spPr>
        <p:txBody>
          <a:bodyPr wrap="square" rtlCol="0">
            <a:spAutoFit/>
          </a:bodyPr>
          <a:lstStyle/>
          <a:p>
            <a:r>
              <a:rPr lang="fr-FR" b="1" dirty="0">
                <a:solidFill>
                  <a:schemeClr val="tx2"/>
                </a:solidFill>
              </a:rPr>
              <a:t>GRADE A (26) :</a:t>
            </a:r>
          </a:p>
          <a:p>
            <a:r>
              <a:rPr lang="fr-FR" dirty="0"/>
              <a:t>95% transportés vers </a:t>
            </a:r>
            <a:r>
              <a:rPr lang="fr-FR" dirty="0" err="1"/>
              <a:t>Niv</a:t>
            </a:r>
            <a:r>
              <a:rPr lang="fr-FR" dirty="0"/>
              <a:t> 1 ou 2+</a:t>
            </a:r>
          </a:p>
          <a:p>
            <a:r>
              <a:rPr lang="fr-FR" dirty="0"/>
              <a:t>5% </a:t>
            </a:r>
            <a:r>
              <a:rPr lang="fr-FR" dirty="0" err="1"/>
              <a:t>Niv</a:t>
            </a:r>
            <a:r>
              <a:rPr lang="fr-FR" dirty="0"/>
              <a:t> 2 </a:t>
            </a:r>
          </a:p>
          <a:p>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57% accueillis par réanimateur</a:t>
            </a:r>
          </a:p>
          <a:p>
            <a:r>
              <a:rPr lang="fr-FR" dirty="0"/>
              <a:t>2% jonctions</a:t>
            </a:r>
          </a:p>
          <a:p>
            <a:r>
              <a:rPr lang="fr-FR" dirty="0"/>
              <a:t>31% PEC en HéliSMUR</a:t>
            </a:r>
          </a:p>
          <a:p>
            <a:r>
              <a:rPr lang="fr-FR" dirty="0"/>
              <a:t>62% AVP – 14% Chutes</a:t>
            </a:r>
          </a:p>
          <a:p>
            <a:endParaRPr lang="fr-FR" dirty="0"/>
          </a:p>
          <a:p>
            <a:r>
              <a:rPr lang="fr-FR" b="1" dirty="0">
                <a:solidFill>
                  <a:schemeClr val="tx2"/>
                </a:solidFill>
              </a:rPr>
              <a:t>GRADE B (26) :</a:t>
            </a:r>
          </a:p>
          <a:p>
            <a:r>
              <a:rPr lang="fr-FR" dirty="0"/>
              <a:t>96% transportés vers </a:t>
            </a:r>
            <a:r>
              <a:rPr lang="fr-FR" dirty="0" err="1"/>
              <a:t>Niv</a:t>
            </a:r>
            <a:r>
              <a:rPr lang="fr-FR" dirty="0"/>
              <a:t> 1 ou 2+</a:t>
            </a:r>
          </a:p>
          <a:p>
            <a:r>
              <a:rPr lang="fr-FR" dirty="0"/>
              <a:t>4% </a:t>
            </a:r>
            <a:r>
              <a:rPr lang="fr-FR" dirty="0" err="1"/>
              <a:t>Niv</a:t>
            </a:r>
            <a:r>
              <a:rPr lang="fr-FR" dirty="0"/>
              <a:t> 2</a:t>
            </a:r>
          </a:p>
          <a:p>
            <a:r>
              <a:rPr lang="fr-FR" dirty="0"/>
              <a:t>73% accueillis par réanimateur</a:t>
            </a:r>
          </a:p>
          <a:p>
            <a:r>
              <a:rPr lang="fr-FR" dirty="0"/>
              <a:t>12% jonctions</a:t>
            </a:r>
          </a:p>
          <a:p>
            <a:r>
              <a:rPr lang="fr-FR" dirty="0"/>
              <a:t>12% PEC en HéliSMUR</a:t>
            </a:r>
          </a:p>
          <a:p>
            <a:r>
              <a:rPr lang="fr-FR" dirty="0"/>
              <a:t>54% AVP – 19% Chutes</a:t>
            </a:r>
          </a:p>
        </p:txBody>
      </p:sp>
      <p:pic>
        <p:nvPicPr>
          <p:cNvPr id="6" name="Image 5">
            <a:extLst>
              <a:ext uri="{FF2B5EF4-FFF2-40B4-BE49-F238E27FC236}">
                <a16:creationId xmlns:a16="http://schemas.microsoft.com/office/drawing/2014/main" id="{2A126F4D-DECD-8A80-27DB-4D027498BC56}"/>
              </a:ext>
            </a:extLst>
          </p:cNvPr>
          <p:cNvPicPr>
            <a:picLocks noChangeAspect="1"/>
          </p:cNvPicPr>
          <p:nvPr/>
        </p:nvPicPr>
        <p:blipFill>
          <a:blip r:embed="rId4"/>
          <a:stretch>
            <a:fillRect/>
          </a:stretch>
        </p:blipFill>
        <p:spPr>
          <a:xfrm>
            <a:off x="5149083" y="1790337"/>
            <a:ext cx="6630201" cy="4698686"/>
          </a:xfrm>
          <a:prstGeom prst="rect">
            <a:avLst/>
          </a:prstGeom>
        </p:spPr>
      </p:pic>
      <p:sp>
        <p:nvSpPr>
          <p:cNvPr id="7" name="Titre 1">
            <a:extLst>
              <a:ext uri="{FF2B5EF4-FFF2-40B4-BE49-F238E27FC236}">
                <a16:creationId xmlns:a16="http://schemas.microsoft.com/office/drawing/2014/main" id="{C5AC8072-9076-CADB-FE05-3D3578D44D86}"/>
              </a:ext>
            </a:extLst>
          </p:cNvPr>
          <p:cNvSpPr txBox="1">
            <a:spLocks/>
          </p:cNvSpPr>
          <p:nvPr/>
        </p:nvSpPr>
        <p:spPr>
          <a:xfrm>
            <a:off x="707368" y="607881"/>
            <a:ext cx="10515600" cy="9787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chemeClr val="tx2"/>
                </a:solidFill>
              </a:rPr>
              <a:t>Données SMUR-t@b 2022 TRAUMATISE GRAVE  </a:t>
            </a:r>
          </a:p>
        </p:txBody>
      </p:sp>
    </p:spTree>
    <p:extLst>
      <p:ext uri="{BB962C8B-B14F-4D97-AF65-F5344CB8AC3E}">
        <p14:creationId xmlns:p14="http://schemas.microsoft.com/office/powerpoint/2010/main" val="274616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0"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
        <p:nvSpPr>
          <p:cNvPr id="5" name="ZoneTexte 4">
            <a:extLst>
              <a:ext uri="{FF2B5EF4-FFF2-40B4-BE49-F238E27FC236}">
                <a16:creationId xmlns:a16="http://schemas.microsoft.com/office/drawing/2014/main" id="{B7426E72-9560-2BEF-4304-3FD495F2E891}"/>
              </a:ext>
            </a:extLst>
          </p:cNvPr>
          <p:cNvSpPr txBox="1"/>
          <p:nvPr/>
        </p:nvSpPr>
        <p:spPr>
          <a:xfrm>
            <a:off x="810317" y="1798726"/>
            <a:ext cx="4338766" cy="2246769"/>
          </a:xfrm>
          <a:prstGeom prst="rect">
            <a:avLst/>
          </a:prstGeom>
          <a:noFill/>
        </p:spPr>
        <p:txBody>
          <a:bodyPr wrap="square" rtlCol="0">
            <a:spAutoFit/>
          </a:bodyPr>
          <a:lstStyle/>
          <a:p>
            <a:r>
              <a:rPr lang="fr-FR" sz="2000" b="1" dirty="0">
                <a:solidFill>
                  <a:schemeClr val="tx2"/>
                </a:solidFill>
              </a:rPr>
              <a:t>GRADE C (44) :</a:t>
            </a:r>
          </a:p>
          <a:p>
            <a:r>
              <a:rPr lang="fr-FR" sz="2000" dirty="0"/>
              <a:t>63% transportés vers </a:t>
            </a:r>
            <a:r>
              <a:rPr lang="fr-FR" sz="2000" dirty="0" err="1"/>
              <a:t>Niv</a:t>
            </a:r>
            <a:r>
              <a:rPr lang="fr-FR" sz="2000" dirty="0"/>
              <a:t> 1 ou 2+</a:t>
            </a:r>
          </a:p>
          <a:p>
            <a:r>
              <a:rPr lang="fr-FR" sz="2000" dirty="0"/>
              <a:t>12% </a:t>
            </a:r>
            <a:r>
              <a:rPr lang="fr-FR" sz="2000" dirty="0" err="1"/>
              <a:t>Niv</a:t>
            </a:r>
            <a:r>
              <a:rPr lang="fr-FR" sz="2000" dirty="0"/>
              <a:t> 2 – 19% </a:t>
            </a:r>
            <a:r>
              <a:rPr lang="fr-FR" sz="2000" dirty="0" err="1"/>
              <a:t>Niv</a:t>
            </a:r>
            <a:r>
              <a:rPr lang="fr-FR" sz="2000" dirty="0"/>
              <a:t> 3</a:t>
            </a:r>
          </a:p>
          <a:p>
            <a:r>
              <a:rPr lang="fr-FR" sz="2000" dirty="0"/>
              <a:t>5% SAU hors niveau, 2% non renseigné</a:t>
            </a:r>
          </a:p>
          <a:p>
            <a:r>
              <a:rPr lang="fr-FR" sz="2000" dirty="0"/>
              <a:t>19% accueillis par réanimateur</a:t>
            </a:r>
          </a:p>
          <a:p>
            <a:r>
              <a:rPr lang="fr-FR" sz="2000" dirty="0"/>
              <a:t>23% PEC en HéliSMUR</a:t>
            </a:r>
          </a:p>
          <a:p>
            <a:r>
              <a:rPr lang="fr-FR" sz="2000" dirty="0"/>
              <a:t>64% AVP – 16% Chutes</a:t>
            </a:r>
          </a:p>
        </p:txBody>
      </p:sp>
      <p:pic>
        <p:nvPicPr>
          <p:cNvPr id="6" name="Image 5">
            <a:extLst>
              <a:ext uri="{FF2B5EF4-FFF2-40B4-BE49-F238E27FC236}">
                <a16:creationId xmlns:a16="http://schemas.microsoft.com/office/drawing/2014/main" id="{D35A773E-EF22-4894-1312-1A7156BBE7BF}"/>
              </a:ext>
            </a:extLst>
          </p:cNvPr>
          <p:cNvPicPr>
            <a:picLocks noChangeAspect="1"/>
          </p:cNvPicPr>
          <p:nvPr/>
        </p:nvPicPr>
        <p:blipFill>
          <a:blip r:embed="rId4"/>
          <a:stretch>
            <a:fillRect/>
          </a:stretch>
        </p:blipFill>
        <p:spPr>
          <a:xfrm>
            <a:off x="5149083" y="1798726"/>
            <a:ext cx="6630201" cy="4698686"/>
          </a:xfrm>
          <a:prstGeom prst="rect">
            <a:avLst/>
          </a:prstGeom>
        </p:spPr>
      </p:pic>
      <p:sp>
        <p:nvSpPr>
          <p:cNvPr id="7" name="Titre 1">
            <a:extLst>
              <a:ext uri="{FF2B5EF4-FFF2-40B4-BE49-F238E27FC236}">
                <a16:creationId xmlns:a16="http://schemas.microsoft.com/office/drawing/2014/main" id="{889F20C2-A8DC-2D2C-FB45-C750CEECA94F}"/>
              </a:ext>
            </a:extLst>
          </p:cNvPr>
          <p:cNvSpPr txBox="1">
            <a:spLocks/>
          </p:cNvSpPr>
          <p:nvPr/>
        </p:nvSpPr>
        <p:spPr>
          <a:xfrm>
            <a:off x="749313" y="712693"/>
            <a:ext cx="10515600" cy="7254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chemeClr val="tx2"/>
                </a:solidFill>
              </a:rPr>
              <a:t>Données SMUR-t@b 2022 TRAUMATISE GRAVE  </a:t>
            </a:r>
          </a:p>
        </p:txBody>
      </p:sp>
    </p:spTree>
    <p:extLst>
      <p:ext uri="{BB962C8B-B14F-4D97-AF65-F5344CB8AC3E}">
        <p14:creationId xmlns:p14="http://schemas.microsoft.com/office/powerpoint/2010/main" val="178757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06567" y="663606"/>
            <a:ext cx="11573197" cy="724247"/>
          </a:xfrm>
        </p:spPr>
        <p:txBody>
          <a:bodyPr>
            <a:normAutofit/>
          </a:bodyPr>
          <a:lstStyle/>
          <a:p>
            <a:pPr algn="ctr"/>
            <a:r>
              <a:rPr lang="fr-FR" sz="3600" dirty="0">
                <a:solidFill>
                  <a:schemeClr val="tx2"/>
                </a:solidFill>
              </a:rPr>
              <a:t>Données SMUR-t@b 2022 TRAUMATISE GRAVE  </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785276" y="1529955"/>
            <a:ext cx="11000336" cy="4216539"/>
          </a:xfrm>
          <a:prstGeom prst="rect">
            <a:avLst/>
          </a:prstGeom>
          <a:noFill/>
        </p:spPr>
        <p:txBody>
          <a:bodyPr wrap="square" rtlCol="0">
            <a:spAutoFit/>
          </a:bodyPr>
          <a:lstStyle/>
          <a:p>
            <a:endParaRPr lang="fr-FR" b="1" dirty="0">
              <a:solidFill>
                <a:schemeClr val="accent5">
                  <a:lumMod val="50000"/>
                </a:schemeClr>
              </a:solidFill>
            </a:endParaRPr>
          </a:p>
          <a:p>
            <a:pPr algn="ctr"/>
            <a:r>
              <a:rPr lang="fr-FR" sz="2400" b="1" dirty="0">
                <a:solidFill>
                  <a:schemeClr val="accent5">
                    <a:lumMod val="50000"/>
                  </a:schemeClr>
                </a:solidFill>
              </a:rPr>
              <a:t>En résumé</a:t>
            </a:r>
          </a:p>
          <a:p>
            <a:pPr algn="ct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Une répartition grade A, B C ¼ - ¼ - ½ </a:t>
            </a: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100% des traumatisés grade A ou B sont orientés vers des niveaux 1 ou 2 ( plus de 95% vers des 1 et 2+)</a:t>
            </a: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Seulement ¼ des traumatisés grade C sont orientés en dehors des niveaux 1 et 2</a:t>
            </a:r>
          </a:p>
          <a:p>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Moins de ¼ des traumatisés graves bénéficiant d’un </a:t>
            </a:r>
            <a:r>
              <a:rPr lang="fr-FR" b="1" dirty="0" err="1">
                <a:solidFill>
                  <a:schemeClr val="accent5">
                    <a:lumMod val="50000"/>
                  </a:schemeClr>
                </a:solidFill>
              </a:rPr>
              <a:t>HéliSMUR</a:t>
            </a:r>
            <a:endParaRPr lang="fr-FR" b="1" dirty="0">
              <a:solidFill>
                <a:schemeClr val="accent5">
                  <a:lumMod val="50000"/>
                </a:schemeClr>
              </a:solidFill>
            </a:endParaRPr>
          </a:p>
          <a:p>
            <a:pPr marL="285750" indent="-285750">
              <a:buFont typeface="Arial" panose="020B0604020202020204" pitchFamily="34" charset="0"/>
              <a:buChar char="•"/>
            </a:pPr>
            <a:endParaRPr lang="fr-FR" b="1" dirty="0">
              <a:solidFill>
                <a:schemeClr val="accent5">
                  <a:lumMod val="50000"/>
                </a:schemeClr>
              </a:solidFill>
            </a:endParaRPr>
          </a:p>
          <a:p>
            <a:endParaRPr lang="fr-FR" sz="1600" dirty="0"/>
          </a:p>
          <a:p>
            <a:pPr algn="ctr"/>
            <a:endParaRPr lang="fr-FR" sz="1600" dirty="0"/>
          </a:p>
          <a:p>
            <a:pPr algn="ctr"/>
            <a:endParaRPr lang="fr-FR" sz="1600" dirty="0"/>
          </a:p>
          <a:p>
            <a:pPr algn="ct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158496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18186"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06568" y="579022"/>
            <a:ext cx="11573197" cy="724247"/>
          </a:xfrm>
        </p:spPr>
        <p:txBody>
          <a:bodyPr>
            <a:normAutofit fontScale="92500"/>
          </a:bodyPr>
          <a:lstStyle/>
          <a:p>
            <a:pPr algn="ctr"/>
            <a:r>
              <a:rPr lang="fr-FR" sz="3200" dirty="0">
                <a:solidFill>
                  <a:schemeClr val="accent5">
                    <a:lumMod val="50000"/>
                  </a:schemeClr>
                </a:solidFill>
              </a:rPr>
              <a:t>Comment faciliter le lien entre les données SMUR-t@b et « trauma base »</a:t>
            </a:r>
          </a:p>
        </p:txBody>
      </p:sp>
      <p:sp>
        <p:nvSpPr>
          <p:cNvPr id="27" name="ZoneTexte 26">
            <a:extLst>
              <a:ext uri="{FF2B5EF4-FFF2-40B4-BE49-F238E27FC236}">
                <a16:creationId xmlns:a16="http://schemas.microsoft.com/office/drawing/2014/main" id="{A4006F08-3F68-2E84-9CE7-830B047F96CD}"/>
              </a:ext>
            </a:extLst>
          </p:cNvPr>
          <p:cNvSpPr txBox="1"/>
          <p:nvPr/>
        </p:nvSpPr>
        <p:spPr>
          <a:xfrm>
            <a:off x="529741" y="2008128"/>
            <a:ext cx="11165713" cy="2523768"/>
          </a:xfrm>
          <a:prstGeom prst="rect">
            <a:avLst/>
          </a:prstGeom>
          <a:noFill/>
        </p:spPr>
        <p:txBody>
          <a:bodyPr wrap="square" rtlCol="0">
            <a:spAutoFit/>
          </a:bodyPr>
          <a:lstStyle/>
          <a:p>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Edition mensuelle d’un listing des interventions SMUR-t@b pour traumatisé grave (avec fiche profil voire avec motif traumatisé grave)</a:t>
            </a: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Vérification de la cohérence entre la partie préhospitalière de « trauma base » et la fiche profil TG de SMUR-t@b</a:t>
            </a:r>
          </a:p>
          <a:p>
            <a:pPr marL="285750" indent="-285750">
              <a:buFont typeface="Arial" panose="020B0604020202020204" pitchFamily="34" charset="0"/>
              <a:buChar char="•"/>
            </a:pPr>
            <a:endParaRPr lang="fr-FR" b="1" dirty="0">
              <a:solidFill>
                <a:schemeClr val="accent5">
                  <a:lumMod val="50000"/>
                </a:schemeClr>
              </a:solidFill>
            </a:endParaRPr>
          </a:p>
          <a:p>
            <a:pPr marL="285750" indent="-285750">
              <a:buFont typeface="Arial" panose="020B0604020202020204" pitchFamily="34" charset="0"/>
              <a:buChar char="•"/>
            </a:pPr>
            <a:r>
              <a:rPr lang="fr-FR" b="1" dirty="0">
                <a:solidFill>
                  <a:schemeClr val="accent5">
                    <a:lumMod val="50000"/>
                  </a:schemeClr>
                </a:solidFill>
              </a:rPr>
              <a:t>Etudier la faisabilité d’une complétude automatique de « trauma base » par les données SMUR-t@b</a:t>
            </a:r>
            <a:endParaRPr lang="fr-FR" sz="1600" dirty="0"/>
          </a:p>
          <a:p>
            <a:pPr algn="ctr"/>
            <a:endParaRPr lang="fr-FR" sz="1600" dirty="0"/>
          </a:p>
          <a:p>
            <a:pPr algn="ctr"/>
            <a:endParaRPr lang="fr-FR" sz="1600" dirty="0"/>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41" y="6307696"/>
            <a:ext cx="1962240" cy="471433"/>
          </a:xfrm>
          <a:prstGeom prst="rect">
            <a:avLst/>
          </a:prstGeom>
        </p:spPr>
      </p:pic>
    </p:spTree>
    <p:extLst>
      <p:ext uri="{BB962C8B-B14F-4D97-AF65-F5344CB8AC3E}">
        <p14:creationId xmlns:p14="http://schemas.microsoft.com/office/powerpoint/2010/main" val="156909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419;p15">
            <a:extLst>
              <a:ext uri="{FF2B5EF4-FFF2-40B4-BE49-F238E27FC236}">
                <a16:creationId xmlns:a16="http://schemas.microsoft.com/office/drawing/2014/main" id="{FD329D00-B756-6ADF-7EFA-14ED90176845}"/>
              </a:ext>
            </a:extLst>
          </p:cNvPr>
          <p:cNvGrpSpPr/>
          <p:nvPr/>
        </p:nvGrpSpPr>
        <p:grpSpPr>
          <a:xfrm>
            <a:off x="0" y="0"/>
            <a:ext cx="12188825" cy="6858000"/>
            <a:chOff x="-1" y="0"/>
            <a:chExt cx="24377648" cy="13716000"/>
          </a:xfrm>
          <a:solidFill>
            <a:schemeClr val="bg1">
              <a:alpha val="86000"/>
            </a:schemeClr>
          </a:solidFill>
        </p:grpSpPr>
        <p:pic>
          <p:nvPicPr>
            <p:cNvPr id="31" name="Google Shape;420;p15">
              <a:extLst>
                <a:ext uri="{FF2B5EF4-FFF2-40B4-BE49-F238E27FC236}">
                  <a16:creationId xmlns:a16="http://schemas.microsoft.com/office/drawing/2014/main" id="{1EF2A8A6-386E-9FC3-901E-F54A931D7E0A}"/>
                </a:ext>
              </a:extLst>
            </p:cNvPr>
            <p:cNvPicPr preferRelativeResize="0"/>
            <p:nvPr/>
          </p:nvPicPr>
          <p:blipFill rotWithShape="1">
            <a:blip r:embed="rId2">
              <a:alphaModFix/>
            </a:blip>
            <a:srcRect/>
            <a:stretch/>
          </p:blipFill>
          <p:spPr>
            <a:xfrm>
              <a:off x="635" y="0"/>
              <a:ext cx="24376380" cy="13716000"/>
            </a:xfrm>
            <a:prstGeom prst="rect">
              <a:avLst/>
            </a:prstGeom>
            <a:grpFill/>
            <a:ln>
              <a:noFill/>
            </a:ln>
          </p:spPr>
        </p:pic>
        <p:sp>
          <p:nvSpPr>
            <p:cNvPr id="32" name="Google Shape;421;p15">
              <a:extLst>
                <a:ext uri="{FF2B5EF4-FFF2-40B4-BE49-F238E27FC236}">
                  <a16:creationId xmlns:a16="http://schemas.microsoft.com/office/drawing/2014/main" id="{AC2CB63F-9F76-606F-CB9B-0004A2354B2D}"/>
                </a:ext>
              </a:extLst>
            </p:cNvPr>
            <p:cNvSpPr/>
            <p:nvPr/>
          </p:nvSpPr>
          <p:spPr>
            <a:xfrm>
              <a:off x="-1" y="0"/>
              <a:ext cx="24377648" cy="13716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51450" y="585832"/>
            <a:ext cx="11573197" cy="724247"/>
          </a:xfrm>
        </p:spPr>
        <p:txBody>
          <a:bodyPr>
            <a:normAutofit/>
          </a:bodyPr>
          <a:lstStyle/>
          <a:p>
            <a:r>
              <a:rPr lang="en-US" sz="3600" dirty="0" err="1">
                <a:solidFill>
                  <a:schemeClr val="tx2"/>
                </a:solidFill>
                <a:ea typeface="+mj-ea"/>
                <a:cs typeface="+mj-cs"/>
              </a:rPr>
              <a:t>Exemple</a:t>
            </a:r>
            <a:r>
              <a:rPr lang="en-US" sz="3600" dirty="0">
                <a:solidFill>
                  <a:schemeClr val="tx2"/>
                </a:solidFill>
                <a:ea typeface="+mj-ea"/>
                <a:cs typeface="+mj-cs"/>
              </a:rPr>
              <a:t> de </a:t>
            </a:r>
            <a:r>
              <a:rPr lang="en-US" sz="3600" dirty="0" err="1">
                <a:solidFill>
                  <a:schemeClr val="tx2"/>
                </a:solidFill>
                <a:ea typeface="+mj-ea"/>
                <a:cs typeface="+mj-cs"/>
              </a:rPr>
              <a:t>fichier</a:t>
            </a:r>
            <a:r>
              <a:rPr lang="en-US" sz="3600" dirty="0">
                <a:solidFill>
                  <a:schemeClr val="tx2"/>
                </a:solidFill>
                <a:ea typeface="+mj-ea"/>
                <a:cs typeface="+mj-cs"/>
              </a:rPr>
              <a:t> </a:t>
            </a:r>
            <a:r>
              <a:rPr lang="en-US" sz="3600" dirty="0" err="1">
                <a:solidFill>
                  <a:schemeClr val="tx2"/>
                </a:solidFill>
                <a:ea typeface="+mj-ea"/>
                <a:cs typeface="+mj-cs"/>
              </a:rPr>
              <a:t>mensuel</a:t>
            </a:r>
            <a:r>
              <a:rPr lang="en-US" sz="3600" dirty="0">
                <a:solidFill>
                  <a:schemeClr val="tx2"/>
                </a:solidFill>
                <a:ea typeface="+mj-ea"/>
                <a:cs typeface="+mj-cs"/>
              </a:rPr>
              <a:t> </a:t>
            </a:r>
            <a:r>
              <a:rPr lang="en-US" sz="3600" dirty="0" err="1">
                <a:solidFill>
                  <a:schemeClr val="tx2"/>
                </a:solidFill>
                <a:ea typeface="+mj-ea"/>
                <a:cs typeface="+mj-cs"/>
              </a:rPr>
              <a:t>traumatisé</a:t>
            </a:r>
            <a:r>
              <a:rPr lang="en-US" sz="3600" dirty="0">
                <a:solidFill>
                  <a:schemeClr val="tx2"/>
                </a:solidFill>
                <a:ea typeface="+mj-ea"/>
                <a:cs typeface="+mj-cs"/>
              </a:rPr>
              <a:t> grave SMUR-tab</a:t>
            </a:r>
          </a:p>
        </p:txBody>
      </p:sp>
      <p:pic>
        <p:nvPicPr>
          <p:cNvPr id="16" name="Image 15">
            <a:extLst>
              <a:ext uri="{FF2B5EF4-FFF2-40B4-BE49-F238E27FC236}">
                <a16:creationId xmlns:a16="http://schemas.microsoft.com/office/drawing/2014/main" id="{FA043C40-22BB-421A-BAD5-0345BA91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85" y="6445564"/>
            <a:ext cx="1549768" cy="372336"/>
          </a:xfrm>
          <a:prstGeom prst="rect">
            <a:avLst/>
          </a:prstGeom>
        </p:spPr>
      </p:pic>
      <p:sp>
        <p:nvSpPr>
          <p:cNvPr id="6" name="ZoneTexte 5">
            <a:extLst>
              <a:ext uri="{FF2B5EF4-FFF2-40B4-BE49-F238E27FC236}">
                <a16:creationId xmlns:a16="http://schemas.microsoft.com/office/drawing/2014/main" id="{1F06F498-7608-A8E7-E65D-172E5078DB83}"/>
              </a:ext>
            </a:extLst>
          </p:cNvPr>
          <p:cNvSpPr txBox="1"/>
          <p:nvPr/>
        </p:nvSpPr>
        <p:spPr>
          <a:xfrm>
            <a:off x="612396" y="4899171"/>
            <a:ext cx="7197754" cy="923330"/>
          </a:xfrm>
          <a:prstGeom prst="rect">
            <a:avLst/>
          </a:prstGeom>
          <a:noFill/>
        </p:spPr>
        <p:txBody>
          <a:bodyPr wrap="square" rtlCol="0">
            <a:spAutoFit/>
          </a:bodyPr>
          <a:lstStyle/>
          <a:p>
            <a:r>
              <a:rPr lang="fr-FR" dirty="0">
                <a:solidFill>
                  <a:schemeClr val="accent5">
                    <a:lumMod val="50000"/>
                  </a:schemeClr>
                </a:solidFill>
              </a:rPr>
              <a:t>Données de prises en charge des patients avec un profil trauma grave</a:t>
            </a:r>
          </a:p>
          <a:p>
            <a:r>
              <a:rPr lang="fr-FR" dirty="0">
                <a:solidFill>
                  <a:schemeClr val="accent5">
                    <a:lumMod val="50000"/>
                  </a:schemeClr>
                </a:solidFill>
              </a:rPr>
              <a:t>  - informations administratives (âge, top horaires..)</a:t>
            </a:r>
          </a:p>
          <a:p>
            <a:r>
              <a:rPr lang="fr-FR" dirty="0">
                <a:solidFill>
                  <a:schemeClr val="accent5">
                    <a:lumMod val="50000"/>
                  </a:schemeClr>
                </a:solidFill>
              </a:rPr>
              <a:t>  - informations d’intervention (lieux, circonstances…)</a:t>
            </a:r>
          </a:p>
        </p:txBody>
      </p:sp>
      <p:graphicFrame>
        <p:nvGraphicFramePr>
          <p:cNvPr id="7" name="Objet 6">
            <a:extLst>
              <a:ext uri="{FF2B5EF4-FFF2-40B4-BE49-F238E27FC236}">
                <a16:creationId xmlns:a16="http://schemas.microsoft.com/office/drawing/2014/main" id="{BA2E6BDE-AC39-C554-5939-43D141A76D6A}"/>
              </a:ext>
            </a:extLst>
          </p:cNvPr>
          <p:cNvGraphicFramePr>
            <a:graphicFrameLocks noChangeAspect="1"/>
          </p:cNvGraphicFramePr>
          <p:nvPr>
            <p:extLst>
              <p:ext uri="{D42A27DB-BD31-4B8C-83A1-F6EECF244321}">
                <p14:modId xmlns:p14="http://schemas.microsoft.com/office/powerpoint/2010/main" val="546955707"/>
              </p:ext>
            </p:extLst>
          </p:nvPr>
        </p:nvGraphicFramePr>
        <p:xfrm>
          <a:off x="197625" y="1591793"/>
          <a:ext cx="11797027" cy="2758015"/>
        </p:xfrm>
        <a:graphic>
          <a:graphicData uri="http://schemas.openxmlformats.org/presentationml/2006/ole">
            <mc:AlternateContent xmlns:mc="http://schemas.openxmlformats.org/markup-compatibility/2006">
              <mc:Choice xmlns:v="urn:schemas-microsoft-com:vml" Requires="v">
                <p:oleObj name="Worksheet" r:id="rId4" imgW="15154119" imgH="3543257" progId="Excel.Sheet.12">
                  <p:embed/>
                </p:oleObj>
              </mc:Choice>
              <mc:Fallback>
                <p:oleObj name="Worksheet" r:id="rId4" imgW="15154119" imgH="3543257" progId="Excel.Sheet.12">
                  <p:embed/>
                  <p:pic>
                    <p:nvPicPr>
                      <p:cNvPr id="0" name=""/>
                      <p:cNvPicPr/>
                      <p:nvPr/>
                    </p:nvPicPr>
                    <p:blipFill>
                      <a:blip r:embed="rId5"/>
                      <a:stretch>
                        <a:fillRect/>
                      </a:stretch>
                    </p:blipFill>
                    <p:spPr>
                      <a:xfrm>
                        <a:off x="197625" y="1591793"/>
                        <a:ext cx="11797027" cy="2758015"/>
                      </a:xfrm>
                      <a:prstGeom prst="rect">
                        <a:avLst/>
                      </a:prstGeom>
                    </p:spPr>
                  </p:pic>
                </p:oleObj>
              </mc:Fallback>
            </mc:AlternateContent>
          </a:graphicData>
        </a:graphic>
      </p:graphicFrame>
    </p:spTree>
    <p:extLst>
      <p:ext uri="{BB962C8B-B14F-4D97-AF65-F5344CB8AC3E}">
        <p14:creationId xmlns:p14="http://schemas.microsoft.com/office/powerpoint/2010/main" val="122087694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1006</Words>
  <Application>Microsoft Office PowerPoint</Application>
  <PresentationFormat>Grand écran</PresentationFormat>
  <Paragraphs>147</Paragraphs>
  <Slides>22</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Wingdings</vt:lpstr>
      <vt:lpstr>Thème Office</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Giget</dc:creator>
  <cp:lastModifiedBy>Céline Giget</cp:lastModifiedBy>
  <cp:revision>19</cp:revision>
  <dcterms:created xsi:type="dcterms:W3CDTF">2023-03-13T10:14:12Z</dcterms:created>
  <dcterms:modified xsi:type="dcterms:W3CDTF">2023-03-15T16:24:53Z</dcterms:modified>
</cp:coreProperties>
</file>