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59" r:id="rId3"/>
    <p:sldId id="278" r:id="rId4"/>
    <p:sldId id="277" r:id="rId5"/>
    <p:sldId id="279" r:id="rId6"/>
    <p:sldId id="273" r:id="rId7"/>
    <p:sldId id="274" r:id="rId8"/>
    <p:sldId id="275" r:id="rId9"/>
    <p:sldId id="276" r:id="rId10"/>
    <p:sldId id="272" r:id="rId11"/>
    <p:sldId id="280" r:id="rId12"/>
    <p:sldId id="260" r:id="rId13"/>
    <p:sldId id="266" r:id="rId14"/>
    <p:sldId id="261" r:id="rId15"/>
    <p:sldId id="263" r:id="rId16"/>
    <p:sldId id="267" r:id="rId17"/>
    <p:sldId id="268" r:id="rId18"/>
    <p:sldId id="269" r:id="rId19"/>
    <p:sldId id="270" r:id="rId20"/>
    <p:sldId id="271"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67094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Tree>
    <p:extLst>
      <p:ext uri="{BB962C8B-B14F-4D97-AF65-F5344CB8AC3E}">
        <p14:creationId xmlns:p14="http://schemas.microsoft.com/office/powerpoint/2010/main" val="280520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79268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smtClean="0"/>
              <a:t>Cliquez sur l'icône pour ajouter une image</a:t>
            </a:r>
            <a:endParaRPr lang="fr-FR"/>
          </a:p>
        </p:txBody>
      </p:sp>
    </p:spTree>
    <p:extLst>
      <p:ext uri="{BB962C8B-B14F-4D97-AF65-F5344CB8AC3E}">
        <p14:creationId xmlns:p14="http://schemas.microsoft.com/office/powerpoint/2010/main" val="407053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20" name="Espace réservé du pied de page 4">
            <a:extLst>
              <a:ext uri="{FF2B5EF4-FFF2-40B4-BE49-F238E27FC236}">
                <a16:creationId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smtClean="0"/>
              <a:t>Cliquez sur l'icône pour ajouter un graphique</a:t>
            </a:r>
            <a:endParaRPr lang="fr-FR"/>
          </a:p>
        </p:txBody>
      </p:sp>
    </p:spTree>
    <p:extLst>
      <p:ext uri="{BB962C8B-B14F-4D97-AF65-F5344CB8AC3E}">
        <p14:creationId xmlns:p14="http://schemas.microsoft.com/office/powerpoint/2010/main" val="2634765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29DF172-12F0-D244-8F51-E16DC05073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r>
              <a:rPr lang="fr-FR" cap="all" smtClean="0"/>
              <a:t>09/12/2021</a:t>
            </a:r>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
        <p:nvSpPr>
          <p:cNvPr id="16" name="Espace réservé du pied de page 4">
            <a:extLst>
              <a:ext uri="{FF2B5EF4-FFF2-40B4-BE49-F238E27FC236}">
                <a16:creationId xmlns:a16="http://schemas.microsoft.com/office/drawing/2014/main" id="{4D728EC0-9FC5-AB4E-B907-86A468EF1E2A}"/>
              </a:ext>
            </a:extLst>
          </p:cNvPr>
          <p:cNvSpPr>
            <a:spLocks noGrp="1"/>
          </p:cNvSpPr>
          <p:nvPr>
            <p:ph type="ftr" sz="quarter" idx="3"/>
          </p:nvPr>
        </p:nvSpPr>
        <p:spPr bwMode="gray">
          <a:xfrm>
            <a:off x="5423926" y="260648"/>
            <a:ext cx="6241025"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pic>
        <p:nvPicPr>
          <p:cNvPr id="15" name="Image 14">
            <a:extLst>
              <a:ext uri="{FF2B5EF4-FFF2-40B4-BE49-F238E27FC236}">
                <a16:creationId xmlns:a16="http://schemas.microsoft.com/office/drawing/2014/main" id="{0B5534E2-19C3-C848-AD92-C2BA62CED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743180" y="460700"/>
            <a:ext cx="2680741" cy="1544835"/>
          </a:xfrm>
          <a:prstGeom prst="rect">
            <a:avLst/>
          </a:prstGeom>
        </p:spPr>
      </p:pic>
    </p:spTree>
    <p:extLst>
      <p:ext uri="{BB962C8B-B14F-4D97-AF65-F5344CB8AC3E}">
        <p14:creationId xmlns:p14="http://schemas.microsoft.com/office/powerpoint/2010/main" val="31807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4" name="Rectangle 3"/>
          <p:cNvSpPr/>
          <p:nvPr userDrawn="1"/>
        </p:nvSpPr>
        <p:spPr>
          <a:xfrm>
            <a:off x="0" y="1220755"/>
            <a:ext cx="12192000" cy="5637245"/>
          </a:xfrm>
          <a:prstGeom prst="rect">
            <a:avLst/>
          </a:prstGeom>
          <a:solidFill>
            <a:schemeClr val="tx2"/>
          </a:solidFill>
        </p:spPr>
        <p:txBody>
          <a:bodyPr vert="horz" lIns="0" tIns="1440000" rIns="0" bIns="0" rtlCol="0" anchor="ctr" anchorCtr="0">
            <a:noAutofit/>
          </a:bodyPr>
          <a:lstStyle/>
          <a:p>
            <a:pPr marL="122764" lvl="0" indent="0" algn="ctr">
              <a:lnSpc>
                <a:spcPct val="100000"/>
              </a:lnSpc>
              <a:spcBef>
                <a:spcPts val="0"/>
              </a:spcBef>
              <a:spcAft>
                <a:spcPts val="667"/>
              </a:spcAft>
              <a:buFont typeface="Arial" pitchFamily="34" charset="0"/>
              <a:buNone/>
              <a:tabLst/>
            </a:pPr>
            <a:endParaRPr lang="fr-FR" sz="1867" b="0" cap="all" baseline="0">
              <a:solidFill>
                <a:schemeClr val="bg1"/>
              </a:solidFill>
            </a:endParaRP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smtClean="0"/>
              <a:t>Tire</a:t>
            </a:r>
            <a:endParaRPr lang="fr-FR" dirty="0"/>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r>
              <a:rPr lang="fr-FR" cap="all" smtClean="0"/>
              <a:t>09/12/2021</a:t>
            </a:r>
            <a:endParaRPr lang="fr-FR" cap="all" dirty="0"/>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960629"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1" name="Espace réservé du pied de page 4">
            <a:extLst>
              <a:ext uri="{FF2B5EF4-FFF2-40B4-BE49-F238E27FC236}">
                <a16:creationId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Tree>
    <p:extLst>
      <p:ext uri="{BB962C8B-B14F-4D97-AF65-F5344CB8AC3E}">
        <p14:creationId xmlns:p14="http://schemas.microsoft.com/office/powerpoint/2010/main" val="280423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smtClean="0"/>
              <a:t>09/12/2021</a:t>
            </a:r>
            <a:endParaRPr lang="fr-FR" dirty="0"/>
          </a:p>
        </p:txBody>
      </p:sp>
      <p:sp>
        <p:nvSpPr>
          <p:cNvPr id="5" name="Espace réservé du pied de page 4"/>
          <p:cNvSpPr>
            <a:spLocks noGrp="1"/>
          </p:cNvSpPr>
          <p:nvPr>
            <p:ph type="ftr" sz="quarter" idx="11"/>
          </p:nvPr>
        </p:nvSpPr>
        <p:spPr bwMode="gray">
          <a:xfrm>
            <a:off x="960000" y="5829266"/>
            <a:ext cx="4320000" cy="597263"/>
          </a:xfrm>
        </p:spPr>
        <p:txBody>
          <a:bodyPr anchor="ctr" anchorCtr="0"/>
          <a:lstStyle>
            <a:lvl1pPr algn="l">
              <a:defRPr sz="1533"/>
            </a:lvl1pPr>
          </a:lstStyle>
          <a:p>
            <a:r>
              <a:rPr lang="fr-FR" smtClean="0"/>
              <a:t>Direction générale</a:t>
            </a:r>
            <a:endParaRPr lang="fr-FR" dirty="0"/>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246" y="714283"/>
            <a:ext cx="2927751" cy="1687179"/>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351251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D3F43BD-0512-42DC-AB6F-23BB37262537}" type="datetimeFigureOut">
              <a:rPr lang="fr-FR" smtClean="0"/>
              <a:t>16/03/2023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1C89280-F904-4708-B5E6-C480E0A6709D}" type="slidenum">
              <a:rPr lang="fr-FR" smtClean="0"/>
              <a:t>‹N°›</a:t>
            </a:fld>
            <a:endParaRPr lang="fr-FR"/>
          </a:p>
        </p:txBody>
      </p:sp>
    </p:spTree>
    <p:extLst>
      <p:ext uri="{BB962C8B-B14F-4D97-AF65-F5344CB8AC3E}">
        <p14:creationId xmlns:p14="http://schemas.microsoft.com/office/powerpoint/2010/main" val="1220501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5" name="Espace réservé du pied de page 4"/>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smtClean="0"/>
              <a:t>Direction générale</a:t>
            </a:r>
            <a:endParaRPr lang="fr-FR" dirty="0"/>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cxnSp>
        <p:nvCxnSpPr>
          <p:cNvPr id="10" name="Connecteur droit 9"/>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r>
              <a:rPr lang="fr-FR" cap="all" smtClean="0"/>
              <a:t>09/12/2021</a:t>
            </a:r>
            <a:endParaRPr lang="fr-FR" cap="all" dirty="0"/>
          </a:p>
        </p:txBody>
      </p:sp>
      <p:cxnSp>
        <p:nvCxnSpPr>
          <p:cNvPr id="9" name="Connecteur droit 8">
            <a:extLst>
              <a:ext uri="{FF2B5EF4-FFF2-40B4-BE49-F238E27FC236}">
                <a16:creationId xmlns:a16="http://schemas.microsoft.com/office/drawing/2014/main" id="{E071FEB6-0E77-DD46-9DA0-C52EF51FC7F3}"/>
              </a:ext>
            </a:extLst>
          </p:cNvPr>
          <p:cNvCxnSpPr/>
          <p:nvPr/>
        </p:nvCxnSpPr>
        <p:spPr bwMode="gray">
          <a:xfrm>
            <a:off x="480000" y="6379200"/>
            <a:ext cx="11232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5C7551C4-641A-D343-AA7E-79AE4711BFA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gray">
          <a:xfrm>
            <a:off x="1563836" y="246857"/>
            <a:ext cx="809139" cy="466284"/>
          </a:xfrm>
          <a:prstGeom prst="rect">
            <a:avLst/>
          </a:prstGeom>
        </p:spPr>
      </p:pic>
      <p:pic>
        <p:nvPicPr>
          <p:cNvPr id="15" name="Image 14">
            <a:extLst>
              <a:ext uri="{FF2B5EF4-FFF2-40B4-BE49-F238E27FC236}">
                <a16:creationId xmlns:a16="http://schemas.microsoft.com/office/drawing/2014/main" id="{4921EE98-A0EA-AE49-A902-478042AA6C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spTree>
    <p:extLst>
      <p:ext uri="{BB962C8B-B14F-4D97-AF65-F5344CB8AC3E}">
        <p14:creationId xmlns:p14="http://schemas.microsoft.com/office/powerpoint/2010/main" val="135448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r>
              <a:rPr lang="fr-FR" smtClean="0"/>
              <a:t>09/12/2021</a:t>
            </a:r>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endParaRPr lang="fr-FR"/>
          </a:p>
        </p:txBody>
      </p:sp>
      <p:sp>
        <p:nvSpPr>
          <p:cNvPr id="2" name="ZoneTexte 1"/>
          <p:cNvSpPr txBox="1"/>
          <p:nvPr/>
        </p:nvSpPr>
        <p:spPr>
          <a:xfrm>
            <a:off x="2084681" y="4263683"/>
            <a:ext cx="8176920" cy="1877437"/>
          </a:xfrm>
          <a:prstGeom prst="rect">
            <a:avLst/>
          </a:prstGeom>
          <a:noFill/>
        </p:spPr>
        <p:txBody>
          <a:bodyPr wrap="square" rtlCol="0">
            <a:spAutoFit/>
          </a:bodyPr>
          <a:lstStyle/>
          <a:p>
            <a:pPr algn="ctr"/>
            <a:r>
              <a:rPr lang="fr-FR" sz="2800" b="1" dirty="0"/>
              <a:t>Evaluation de l’impact des CPTS sur l’activité des urgences via les </a:t>
            </a:r>
            <a:r>
              <a:rPr lang="fr-FR" sz="2800" b="1" dirty="0" smtClean="0"/>
              <a:t>RPU</a:t>
            </a:r>
          </a:p>
          <a:p>
            <a:pPr algn="ctr"/>
            <a:endParaRPr lang="fr-FR" sz="2400" b="1" dirty="0"/>
          </a:p>
          <a:p>
            <a:pPr algn="ctr"/>
            <a:r>
              <a:rPr lang="fr-FR" b="1" dirty="0"/>
              <a:t>Journée Est-RESCUE </a:t>
            </a:r>
          </a:p>
          <a:p>
            <a:pPr algn="ctr"/>
            <a:r>
              <a:rPr lang="fr-FR" b="1" dirty="0" smtClean="0"/>
              <a:t>16 </a:t>
            </a:r>
            <a:r>
              <a:rPr lang="fr-FR" b="1" dirty="0"/>
              <a:t>Mars 2023</a:t>
            </a:r>
          </a:p>
        </p:txBody>
      </p:sp>
    </p:spTree>
    <p:extLst>
      <p:ext uri="{BB962C8B-B14F-4D97-AF65-F5344CB8AC3E}">
        <p14:creationId xmlns:p14="http://schemas.microsoft.com/office/powerpoint/2010/main" val="4114575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000" b="1"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e la date 5"/>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all" spc="0" normalizeH="0" baseline="0" noProof="0">
                <a:ln>
                  <a:noFill/>
                </a:ln>
                <a:solidFill>
                  <a:srgbClr val="000000"/>
                </a:solidFill>
                <a:effectLst/>
                <a:uLnTx/>
                <a:uFillTx/>
                <a:latin typeface="Arial"/>
                <a:ea typeface="+mn-ea"/>
                <a:cs typeface="+mn-cs"/>
              </a:rPr>
              <a:t>09/12/2021</a:t>
            </a:r>
            <a:endParaRPr kumimoji="0" lang="fr-FR" sz="1000" b="1" i="0" u="none" strike="noStrike" kern="1200" cap="all" spc="0" normalizeH="0" baseline="0" noProof="0" dirty="0">
              <a:ln>
                <a:noFill/>
              </a:ln>
              <a:solidFill>
                <a:srgbClr val="000000"/>
              </a:solidFill>
              <a:effectLst/>
              <a:uLnTx/>
              <a:uFillTx/>
              <a:latin typeface="Arial"/>
              <a:ea typeface="+mn-ea"/>
              <a:cs typeface="+mn-cs"/>
            </a:endParaRPr>
          </a:p>
        </p:txBody>
      </p:sp>
      <p:sp>
        <p:nvSpPr>
          <p:cNvPr id="10" name="Espace réservé du texte 9"/>
          <p:cNvSpPr>
            <a:spLocks noGrp="1"/>
          </p:cNvSpPr>
          <p:nvPr>
            <p:ph type="body" sz="quarter" idx="13"/>
          </p:nvPr>
        </p:nvSpPr>
        <p:spPr>
          <a:xfrm>
            <a:off x="3064165" y="708600"/>
            <a:ext cx="5765799" cy="323935"/>
          </a:xfrm>
        </p:spPr>
        <p:txBody>
          <a:bodyPr/>
          <a:lstStyle/>
          <a:p>
            <a:r>
              <a:rPr lang="fr-FR" dirty="0" smtClean="0"/>
              <a:t>Illustration (4)</a:t>
            </a:r>
            <a:endParaRPr lang="fr-FR" dirty="0"/>
          </a:p>
        </p:txBody>
      </p:sp>
      <p:sp>
        <p:nvSpPr>
          <p:cNvPr id="8" name="Espace réservé du pied de page 7"/>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a:ln>
                  <a:noFill/>
                </a:ln>
                <a:solidFill>
                  <a:srgbClr val="000000"/>
                </a:solidFill>
                <a:effectLst/>
                <a:uLnTx/>
                <a:uFillTx/>
                <a:latin typeface="Arial"/>
                <a:ea typeface="+mn-ea"/>
                <a:cs typeface="+mn-cs"/>
              </a:rPr>
              <a:t>Direction générale</a:t>
            </a:r>
            <a:endParaRPr kumimoji="0" lang="fr-FR" sz="10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Espace réservé du texte 10"/>
          <p:cNvSpPr>
            <a:spLocks noGrp="1"/>
          </p:cNvSpPr>
          <p:nvPr>
            <p:ph type="body" sz="quarter" idx="14"/>
          </p:nvPr>
        </p:nvSpPr>
        <p:spPr>
          <a:xfrm>
            <a:off x="431800" y="1222808"/>
            <a:ext cx="11536887" cy="719988"/>
          </a:xfrm>
        </p:spPr>
        <p:txBody>
          <a:bodyPr/>
          <a:lstStyle/>
          <a:p>
            <a:pPr marL="465664" indent="-342900">
              <a:buFont typeface="Arial" panose="020B0604020202020204" pitchFamily="34" charset="0"/>
              <a:buChar char="•"/>
            </a:pPr>
            <a:r>
              <a:rPr lang="fr-FR" dirty="0"/>
              <a:t>Il permet de pointer des situations qui interrogent…</a:t>
            </a:r>
          </a:p>
        </p:txBody>
      </p:sp>
      <p:sp>
        <p:nvSpPr>
          <p:cNvPr id="12" name="Titre 9"/>
          <p:cNvSpPr txBox="1">
            <a:spLocks noGrp="1"/>
          </p:cNvSpPr>
          <p:nvPr>
            <p:ph type="title"/>
          </p:nvPr>
        </p:nvSpPr>
        <p:spPr>
          <a:xfrm>
            <a:off x="2980848" y="75223"/>
            <a:ext cx="5553362"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a:t>Tableau de </a:t>
            </a:r>
            <a:r>
              <a:rPr lang="fr-FR" dirty="0" smtClean="0"/>
              <a:t>bord - Ville</a:t>
            </a:r>
            <a:endParaRPr lang="fr-FR" dirty="0"/>
          </a:p>
        </p:txBody>
      </p:sp>
      <p:grpSp>
        <p:nvGrpSpPr>
          <p:cNvPr id="20" name="Groupe 19">
            <a:extLst>
              <a:ext uri="{FF2B5EF4-FFF2-40B4-BE49-F238E27FC236}">
                <a16:creationId xmlns:a16="http://schemas.microsoft.com/office/drawing/2014/main" id="{0FEABAED-7A71-7CD5-C2AD-75E1C644F838}"/>
              </a:ext>
            </a:extLst>
          </p:cNvPr>
          <p:cNvGrpSpPr/>
          <p:nvPr/>
        </p:nvGrpSpPr>
        <p:grpSpPr>
          <a:xfrm>
            <a:off x="436617" y="1546743"/>
            <a:ext cx="6461255" cy="3200071"/>
            <a:chOff x="494430" y="1546743"/>
            <a:chExt cx="6461255" cy="3200071"/>
          </a:xfrm>
        </p:grpSpPr>
        <p:pic>
          <p:nvPicPr>
            <p:cNvPr id="7" name="Image 6">
              <a:extLst>
                <a:ext uri="{FF2B5EF4-FFF2-40B4-BE49-F238E27FC236}">
                  <a16:creationId xmlns:a16="http://schemas.microsoft.com/office/drawing/2014/main" id="{045D64B7-285C-E5C0-936F-041D690407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30" y="1546743"/>
              <a:ext cx="6461255" cy="3200071"/>
            </a:xfrm>
            <a:prstGeom prst="rect">
              <a:avLst/>
            </a:prstGeom>
          </p:spPr>
        </p:pic>
        <p:sp>
          <p:nvSpPr>
            <p:cNvPr id="15" name="Ellipse 14">
              <a:extLst>
                <a:ext uri="{FF2B5EF4-FFF2-40B4-BE49-F238E27FC236}">
                  <a16:creationId xmlns:a16="http://schemas.microsoft.com/office/drawing/2014/main" id="{26504AB6-7347-921E-529C-F97C17C838D8}"/>
                </a:ext>
              </a:extLst>
            </p:cNvPr>
            <p:cNvSpPr/>
            <p:nvPr/>
          </p:nvSpPr>
          <p:spPr>
            <a:xfrm flipV="1">
              <a:off x="2792503" y="2022651"/>
              <a:ext cx="850344" cy="71998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Ellipse 15">
              <a:extLst>
                <a:ext uri="{FF2B5EF4-FFF2-40B4-BE49-F238E27FC236}">
                  <a16:creationId xmlns:a16="http://schemas.microsoft.com/office/drawing/2014/main" id="{B43CD5F5-5EDC-5F18-150F-4FAEA15D21AE}"/>
                </a:ext>
              </a:extLst>
            </p:cNvPr>
            <p:cNvSpPr/>
            <p:nvPr/>
          </p:nvSpPr>
          <p:spPr>
            <a:xfrm>
              <a:off x="1821664" y="4190755"/>
              <a:ext cx="772510" cy="409904"/>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 name="Groupe 18">
            <a:extLst>
              <a:ext uri="{FF2B5EF4-FFF2-40B4-BE49-F238E27FC236}">
                <a16:creationId xmlns:a16="http://schemas.microsoft.com/office/drawing/2014/main" id="{1D8CDF2B-9FCA-A4F6-2F5E-A2BCD6FF8CB9}"/>
              </a:ext>
            </a:extLst>
          </p:cNvPr>
          <p:cNvGrpSpPr/>
          <p:nvPr/>
        </p:nvGrpSpPr>
        <p:grpSpPr>
          <a:xfrm>
            <a:off x="5258613" y="2900756"/>
            <a:ext cx="6551194" cy="3200070"/>
            <a:chOff x="5227298" y="2913282"/>
            <a:chExt cx="6551194" cy="3200070"/>
          </a:xfrm>
        </p:grpSpPr>
        <p:pic>
          <p:nvPicPr>
            <p:cNvPr id="4" name="Image 3">
              <a:extLst>
                <a:ext uri="{FF2B5EF4-FFF2-40B4-BE49-F238E27FC236}">
                  <a16:creationId xmlns:a16="http://schemas.microsoft.com/office/drawing/2014/main" id="{D5FDCB11-3322-C5F6-FE96-AD7EFE0FA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7298" y="2913282"/>
              <a:ext cx="6551194" cy="3200070"/>
            </a:xfrm>
            <a:prstGeom prst="rect">
              <a:avLst/>
            </a:prstGeom>
          </p:spPr>
        </p:pic>
        <p:grpSp>
          <p:nvGrpSpPr>
            <p:cNvPr id="18" name="Groupe 17">
              <a:extLst>
                <a:ext uri="{FF2B5EF4-FFF2-40B4-BE49-F238E27FC236}">
                  <a16:creationId xmlns:a16="http://schemas.microsoft.com/office/drawing/2014/main" id="{97A32918-EDED-AF21-9080-F0ECB4FC43CA}"/>
                </a:ext>
              </a:extLst>
            </p:cNvPr>
            <p:cNvGrpSpPr/>
            <p:nvPr/>
          </p:nvGrpSpPr>
          <p:grpSpPr>
            <a:xfrm>
              <a:off x="6183682" y="3605490"/>
              <a:ext cx="2232195" cy="2357150"/>
              <a:chOff x="6183682" y="3605490"/>
              <a:chExt cx="2232195" cy="2357150"/>
            </a:xfrm>
          </p:grpSpPr>
          <p:sp>
            <p:nvSpPr>
              <p:cNvPr id="13" name="Ellipse 12">
                <a:extLst>
                  <a:ext uri="{FF2B5EF4-FFF2-40B4-BE49-F238E27FC236}">
                    <a16:creationId xmlns:a16="http://schemas.microsoft.com/office/drawing/2014/main" id="{86A93D17-E7D8-5AFB-B140-4A711E6D94E2}"/>
                  </a:ext>
                </a:extLst>
              </p:cNvPr>
              <p:cNvSpPr/>
              <p:nvPr/>
            </p:nvSpPr>
            <p:spPr>
              <a:xfrm>
                <a:off x="6183682" y="5635192"/>
                <a:ext cx="599162" cy="32744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Ellipse 16">
                <a:extLst>
                  <a:ext uri="{FF2B5EF4-FFF2-40B4-BE49-F238E27FC236}">
                    <a16:creationId xmlns:a16="http://schemas.microsoft.com/office/drawing/2014/main" id="{BA73C5B7-7E31-1634-8B8A-2C6FCDE707A9}"/>
                  </a:ext>
                </a:extLst>
              </p:cNvPr>
              <p:cNvSpPr/>
              <p:nvPr/>
            </p:nvSpPr>
            <p:spPr>
              <a:xfrm flipV="1">
                <a:off x="7565533" y="3605490"/>
                <a:ext cx="850344" cy="719988"/>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Arial"/>
                  <a:ea typeface="+mn-ea"/>
                  <a:cs typeface="+mn-cs"/>
                </a:endParaRPr>
              </a:p>
            </p:txBody>
          </p:sp>
        </p:grpSp>
      </p:grpSp>
    </p:spTree>
    <p:extLst>
      <p:ext uri="{BB962C8B-B14F-4D97-AF65-F5344CB8AC3E}">
        <p14:creationId xmlns:p14="http://schemas.microsoft.com/office/powerpoint/2010/main" val="479126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pPr marL="0" indent="0">
              <a:buNone/>
            </a:pPr>
            <a:r>
              <a:rPr lang="fr-FR" dirty="0" smtClean="0"/>
              <a:t>Tableau de bord CPTS</a:t>
            </a:r>
            <a:endParaRPr lang="fr-FR" dirty="0"/>
          </a:p>
        </p:txBody>
      </p:sp>
      <p:sp>
        <p:nvSpPr>
          <p:cNvPr id="4" name="Espace réservé de la date 3"/>
          <p:cNvSpPr>
            <a:spLocks noGrp="1"/>
          </p:cNvSpPr>
          <p:nvPr>
            <p:ph type="dt" sz="half" idx="2"/>
          </p:nvPr>
        </p:nvSpPr>
        <p:spPr/>
        <p:txBody>
          <a:bodyPr/>
          <a:lstStyle/>
          <a:p>
            <a:r>
              <a:rPr lang="fr-FR" cap="all" smtClean="0"/>
              <a:t>09/12/2021</a:t>
            </a:r>
            <a:endParaRPr lang="fr-FR" cap="all" dirty="0"/>
          </a:p>
        </p:txBody>
      </p:sp>
      <p:sp>
        <p:nvSpPr>
          <p:cNvPr id="7" name="Espace réservé du pied de page 6"/>
          <p:cNvSpPr>
            <a:spLocks noGrp="1"/>
          </p:cNvSpPr>
          <p:nvPr>
            <p:ph type="ftr" sz="quarter" idx="3"/>
          </p:nvPr>
        </p:nvSpPr>
        <p:spPr/>
        <p:txBody>
          <a:bodyPr/>
          <a:lstStyle/>
          <a:p>
            <a:r>
              <a:rPr lang="fr-FR" smtClean="0"/>
              <a:t>Direction générale</a:t>
            </a:r>
            <a:endParaRPr lang="fr-FR" dirty="0"/>
          </a:p>
        </p:txBody>
      </p:sp>
      <p:sp>
        <p:nvSpPr>
          <p:cNvPr id="2" name="Espace réservé du numéro de diapositive 1"/>
          <p:cNvSpPr>
            <a:spLocks noGrp="1"/>
          </p:cNvSpPr>
          <p:nvPr>
            <p:ph type="sldNum" sz="quarter" idx="4294967295"/>
          </p:nvPr>
        </p:nvSpPr>
        <p:spPr>
          <a:xfrm>
            <a:off x="10391775" y="6378575"/>
            <a:ext cx="1800225" cy="479425"/>
          </a:xfrm>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3285384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1219170"/>
            <a:fld id="{10C140CD-8AED-46FF-A9A2-77308F3F39AE}" type="slidenum">
              <a:rPr lang="fr-FR">
                <a:solidFill>
                  <a:srgbClr val="000000"/>
                </a:solidFill>
                <a:latin typeface="Arial"/>
              </a:rPr>
              <a:pPr defTabSz="1219170"/>
              <a:t>12</a:t>
            </a:fld>
            <a:endParaRPr lang="fr-FR" dirty="0">
              <a:solidFill>
                <a:srgbClr val="000000"/>
              </a:solidFill>
              <a:latin typeface="Arial"/>
            </a:endParaRPr>
          </a:p>
        </p:txBody>
      </p:sp>
      <p:sp>
        <p:nvSpPr>
          <p:cNvPr id="11" name="Espace réservé du texte 10"/>
          <p:cNvSpPr>
            <a:spLocks noGrp="1"/>
          </p:cNvSpPr>
          <p:nvPr>
            <p:ph type="body" sz="quarter" idx="13"/>
          </p:nvPr>
        </p:nvSpPr>
        <p:spPr>
          <a:xfrm>
            <a:off x="2818179" y="910484"/>
            <a:ext cx="11232819" cy="323935"/>
          </a:xfrm>
        </p:spPr>
        <p:txBody>
          <a:bodyPr/>
          <a:lstStyle/>
          <a:p>
            <a:r>
              <a:rPr lang="fr-FR" dirty="0" smtClean="0"/>
              <a:t>Objectifs</a:t>
            </a:r>
            <a:endParaRPr lang="fr-FR" dirty="0"/>
          </a:p>
        </p:txBody>
      </p:sp>
      <p:sp>
        <p:nvSpPr>
          <p:cNvPr id="10" name="Titre 9"/>
          <p:cNvSpPr>
            <a:spLocks noGrp="1"/>
          </p:cNvSpPr>
          <p:nvPr>
            <p:ph type="title"/>
          </p:nvPr>
        </p:nvSpPr>
        <p:spPr>
          <a:xfrm>
            <a:off x="2735627" y="306183"/>
            <a:ext cx="11233151" cy="719988"/>
          </a:xfrm>
        </p:spPr>
        <p:txBody>
          <a:bodyPr/>
          <a:lstStyle/>
          <a:p>
            <a:r>
              <a:rPr lang="fr-FR" dirty="0" smtClean="0"/>
              <a:t>Tableau de bord CPTS</a:t>
            </a:r>
            <a:endParaRPr lang="fr-FR" dirty="0"/>
          </a:p>
        </p:txBody>
      </p:sp>
      <p:sp>
        <p:nvSpPr>
          <p:cNvPr id="12" name="Espace réservé du texte 11"/>
          <p:cNvSpPr>
            <a:spLocks noGrp="1"/>
          </p:cNvSpPr>
          <p:nvPr>
            <p:ph type="body" sz="quarter" idx="14"/>
          </p:nvPr>
        </p:nvSpPr>
        <p:spPr>
          <a:xfrm>
            <a:off x="651101" y="1928695"/>
            <a:ext cx="10944843" cy="1669461"/>
          </a:xfrm>
        </p:spPr>
        <p:txBody>
          <a:bodyPr/>
          <a:lstStyle/>
          <a:p>
            <a:pPr marL="503754" indent="-380990">
              <a:buFont typeface="Arial" panose="020B0604020202020204" pitchFamily="34" charset="0"/>
              <a:buChar char="•"/>
            </a:pPr>
            <a:r>
              <a:rPr lang="fr-FR" dirty="0" smtClean="0"/>
              <a:t>Fournir </a:t>
            </a:r>
            <a:r>
              <a:rPr lang="fr-FR" dirty="0"/>
              <a:t>aux CPTS des points de repère théoriques en volume des patients relevant potentiellement des soins non programmés de ville et consultant pourtant aux </a:t>
            </a:r>
            <a:r>
              <a:rPr lang="fr-FR" dirty="0" smtClean="0"/>
              <a:t>urgences</a:t>
            </a:r>
          </a:p>
          <a:p>
            <a:pPr marL="503754" indent="-380990">
              <a:buFont typeface="Arial" panose="020B0604020202020204" pitchFamily="34" charset="0"/>
              <a:buChar char="•"/>
            </a:pPr>
            <a:r>
              <a:rPr lang="fr-FR" dirty="0" smtClean="0"/>
              <a:t>Décrire la </a:t>
            </a:r>
            <a:r>
              <a:rPr lang="fr-FR" dirty="0"/>
              <a:t>population relevant potentiellement des soins non programmés de ville et consultant pourtant aux urgences</a:t>
            </a:r>
          </a:p>
          <a:p>
            <a:pPr marL="503754" indent="-380990">
              <a:buFont typeface="Arial" panose="020B0604020202020204" pitchFamily="34" charset="0"/>
              <a:buChar char="•"/>
            </a:pPr>
            <a:endParaRPr lang="fr-FR" dirty="0" smtClean="0"/>
          </a:p>
        </p:txBody>
      </p:sp>
      <p:sp>
        <p:nvSpPr>
          <p:cNvPr id="2" name="Espace réservé de la date 1"/>
          <p:cNvSpPr>
            <a:spLocks noGrp="1"/>
          </p:cNvSpPr>
          <p:nvPr>
            <p:ph type="dt" sz="half" idx="4294967295"/>
          </p:nvPr>
        </p:nvSpPr>
        <p:spPr>
          <a:xfrm>
            <a:off x="0" y="6618818"/>
            <a:ext cx="1487488" cy="144964"/>
          </a:xfrm>
        </p:spPr>
        <p:txBody>
          <a:bodyPr/>
          <a:lstStyle/>
          <a:p>
            <a:pPr defTabSz="1219170"/>
            <a:r>
              <a:rPr lang="fr-FR">
                <a:solidFill>
                  <a:srgbClr val="000000"/>
                </a:solidFill>
                <a:latin typeface="Arial"/>
              </a:rPr>
              <a:t>09/12/2021</a:t>
            </a:r>
            <a:endParaRPr lang="fr-FR" dirty="0">
              <a:solidFill>
                <a:srgbClr val="000000"/>
              </a:solidFill>
              <a:latin typeface="Arial"/>
            </a:endParaRPr>
          </a:p>
        </p:txBody>
      </p:sp>
      <p:sp>
        <p:nvSpPr>
          <p:cNvPr id="3" name="Espace réservé du pied de page 2"/>
          <p:cNvSpPr>
            <a:spLocks noGrp="1"/>
          </p:cNvSpPr>
          <p:nvPr>
            <p:ph type="ftr" sz="quarter" idx="4294967295"/>
          </p:nvPr>
        </p:nvSpPr>
        <p:spPr>
          <a:xfrm>
            <a:off x="7354899" y="183151"/>
            <a:ext cx="4318000" cy="596900"/>
          </a:xfrm>
        </p:spPr>
        <p:txBody>
          <a:bodyPr/>
          <a:lstStyle/>
          <a:p>
            <a:pPr defTabSz="1219170"/>
            <a:r>
              <a:rPr lang="fr-FR" dirty="0">
                <a:solidFill>
                  <a:srgbClr val="000000"/>
                </a:solidFill>
                <a:latin typeface="Arial"/>
              </a:rPr>
              <a:t>Direction générale</a:t>
            </a:r>
          </a:p>
        </p:txBody>
      </p:sp>
      <p:pic>
        <p:nvPicPr>
          <p:cNvPr id="13" name="Image 12"/>
          <p:cNvPicPr>
            <a:picLocks noChangeAspect="1"/>
          </p:cNvPicPr>
          <p:nvPr/>
        </p:nvPicPr>
        <p:blipFill>
          <a:blip r:embed="rId2"/>
          <a:stretch>
            <a:fillRect/>
          </a:stretch>
        </p:blipFill>
        <p:spPr>
          <a:xfrm>
            <a:off x="4097848" y="4014263"/>
            <a:ext cx="1620771" cy="1620771"/>
          </a:xfrm>
          <a:prstGeom prst="rect">
            <a:avLst/>
          </a:prstGeom>
        </p:spPr>
      </p:pic>
      <p:sp>
        <p:nvSpPr>
          <p:cNvPr id="14" name="Rectangle 13"/>
          <p:cNvSpPr/>
          <p:nvPr/>
        </p:nvSpPr>
        <p:spPr>
          <a:xfrm>
            <a:off x="1748476" y="4496782"/>
            <a:ext cx="1754006" cy="461665"/>
          </a:xfrm>
          <a:prstGeom prst="rect">
            <a:avLst/>
          </a:prstGeom>
        </p:spPr>
        <p:txBody>
          <a:bodyPr wrap="none">
            <a:spAutoFit/>
          </a:bodyPr>
          <a:lstStyle/>
          <a:p>
            <a:pPr defTabSz="1219170"/>
            <a:r>
              <a:rPr lang="fr-FR" sz="2133" dirty="0">
                <a:solidFill>
                  <a:srgbClr val="000000"/>
                </a:solidFill>
                <a:latin typeface="Arial"/>
              </a:rPr>
              <a:t>Partenaires</a:t>
            </a:r>
            <a:r>
              <a:rPr lang="fr-FR" sz="2400" dirty="0">
                <a:solidFill>
                  <a:srgbClr val="000000"/>
                </a:solidFill>
                <a:latin typeface="Arial"/>
              </a:rPr>
              <a:t> :</a:t>
            </a:r>
          </a:p>
        </p:txBody>
      </p:sp>
      <p:pic>
        <p:nvPicPr>
          <p:cNvPr id="5" name="Image 4"/>
          <p:cNvPicPr>
            <a:picLocks noChangeAspect="1"/>
          </p:cNvPicPr>
          <p:nvPr/>
        </p:nvPicPr>
        <p:blipFill>
          <a:blip r:embed="rId3"/>
          <a:stretch>
            <a:fillRect/>
          </a:stretch>
        </p:blipFill>
        <p:spPr>
          <a:xfrm>
            <a:off x="6175243" y="4330945"/>
            <a:ext cx="2184400" cy="698500"/>
          </a:xfrm>
          <a:prstGeom prst="rect">
            <a:avLst/>
          </a:prstGeom>
        </p:spPr>
      </p:pic>
      <p:pic>
        <p:nvPicPr>
          <p:cNvPr id="6" name="Image 5"/>
          <p:cNvPicPr>
            <a:picLocks noChangeAspect="1"/>
          </p:cNvPicPr>
          <p:nvPr/>
        </p:nvPicPr>
        <p:blipFill>
          <a:blip r:embed="rId4"/>
          <a:stretch>
            <a:fillRect/>
          </a:stretch>
        </p:blipFill>
        <p:spPr>
          <a:xfrm>
            <a:off x="8959552" y="4338459"/>
            <a:ext cx="1456419" cy="848327"/>
          </a:xfrm>
          <a:prstGeom prst="rect">
            <a:avLst/>
          </a:prstGeom>
        </p:spPr>
      </p:pic>
    </p:spTree>
    <p:extLst>
      <p:ext uri="{BB962C8B-B14F-4D97-AF65-F5344CB8AC3E}">
        <p14:creationId xmlns:p14="http://schemas.microsoft.com/office/powerpoint/2010/main" val="2722577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13</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796310" y="872272"/>
            <a:ext cx="5202381" cy="323935"/>
          </a:xfrm>
        </p:spPr>
        <p:txBody>
          <a:bodyPr/>
          <a:lstStyle/>
          <a:p>
            <a:r>
              <a:rPr lang="fr-FR" dirty="0" smtClean="0"/>
              <a:t>Rappels</a:t>
            </a:r>
            <a:endParaRPr lang="fr-FR" dirty="0"/>
          </a:p>
        </p:txBody>
      </p:sp>
      <p:sp>
        <p:nvSpPr>
          <p:cNvPr id="9" name="Titre 8"/>
          <p:cNvSpPr>
            <a:spLocks noGrp="1"/>
          </p:cNvSpPr>
          <p:nvPr>
            <p:ph type="title"/>
          </p:nvPr>
        </p:nvSpPr>
        <p:spPr>
          <a:xfrm>
            <a:off x="2796310" y="302035"/>
            <a:ext cx="6523181" cy="719988"/>
          </a:xfrm>
        </p:spPr>
        <p:txBody>
          <a:bodyPr>
            <a:normAutofit fontScale="90000"/>
          </a:bodyPr>
          <a:lstStyle/>
          <a:p>
            <a:r>
              <a:rPr lang="fr-FR" dirty="0" smtClean="0"/>
              <a:t>CPTS et soins non programmés</a:t>
            </a:r>
            <a:endParaRPr lang="fr-FR" dirty="0"/>
          </a:p>
        </p:txBody>
      </p:sp>
      <p:sp>
        <p:nvSpPr>
          <p:cNvPr id="8" name="Espace réservé du pied de page 7"/>
          <p:cNvSpPr>
            <a:spLocks noGrp="1"/>
          </p:cNvSpPr>
          <p:nvPr>
            <p:ph type="ftr" sz="quarter" idx="3"/>
          </p:nvPr>
        </p:nvSpPr>
        <p:spPr/>
        <p:txBody>
          <a:bodyPr/>
          <a:lstStyle/>
          <a:p>
            <a:r>
              <a:rPr lang="fr-FR" dirty="0" smtClean="0"/>
              <a:t>Direction générale</a:t>
            </a:r>
            <a:endParaRPr lang="fr-FR" dirty="0"/>
          </a:p>
        </p:txBody>
      </p:sp>
      <p:sp>
        <p:nvSpPr>
          <p:cNvPr id="11" name="Espace réservé du texte 10"/>
          <p:cNvSpPr>
            <a:spLocks noGrp="1"/>
          </p:cNvSpPr>
          <p:nvPr>
            <p:ph type="body" sz="quarter" idx="14"/>
          </p:nvPr>
        </p:nvSpPr>
        <p:spPr>
          <a:xfrm>
            <a:off x="849745" y="2074421"/>
            <a:ext cx="10658763" cy="1183797"/>
          </a:xfrm>
        </p:spPr>
        <p:txBody>
          <a:bodyPr/>
          <a:lstStyle/>
          <a:p>
            <a:pPr algn="just"/>
            <a:r>
              <a:rPr lang="fr-FR" dirty="0" smtClean="0"/>
              <a:t>Accord conventionnel interprofessionnel (ACI) du </a:t>
            </a:r>
            <a:r>
              <a:rPr lang="fr-FR" dirty="0"/>
              <a:t>20 juin 2019 un accord conventionnel interprofessionnel (ACI) en faveur de l’amélioration de l’accès aux soins et </a:t>
            </a:r>
            <a:r>
              <a:rPr lang="fr-FR" dirty="0" smtClean="0"/>
              <a:t>du développement </a:t>
            </a:r>
            <a:r>
              <a:rPr lang="fr-FR" dirty="0"/>
              <a:t>de l’exercice coordonné.</a:t>
            </a:r>
          </a:p>
        </p:txBody>
      </p:sp>
      <p:sp>
        <p:nvSpPr>
          <p:cNvPr id="12" name="Rectangle 11"/>
          <p:cNvSpPr/>
          <p:nvPr/>
        </p:nvSpPr>
        <p:spPr>
          <a:xfrm>
            <a:off x="2188111" y="3343798"/>
            <a:ext cx="9476509" cy="2031325"/>
          </a:xfrm>
          <a:prstGeom prst="rect">
            <a:avLst/>
          </a:prstGeom>
        </p:spPr>
        <p:txBody>
          <a:bodyPr wrap="square">
            <a:spAutoFit/>
          </a:bodyPr>
          <a:lstStyle/>
          <a:p>
            <a:pPr algn="just"/>
            <a:r>
              <a:rPr lang="fr-FR" b="1" dirty="0" smtClean="0">
                <a:solidFill>
                  <a:srgbClr val="000000"/>
                </a:solidFill>
                <a:latin typeface="roboto"/>
              </a:rPr>
              <a:t>Améliorer </a:t>
            </a:r>
            <a:r>
              <a:rPr lang="fr-FR" b="1" dirty="0">
                <a:solidFill>
                  <a:srgbClr val="000000"/>
                </a:solidFill>
                <a:latin typeface="roboto"/>
              </a:rPr>
              <a:t>la prise en charge des soins non programmés en ville</a:t>
            </a:r>
            <a:r>
              <a:rPr lang="fr-FR" dirty="0">
                <a:solidFill>
                  <a:srgbClr val="000000"/>
                </a:solidFill>
                <a:latin typeface="roboto"/>
              </a:rPr>
              <a:t> : les CPTS ont pour mission de permettre aux patients du territoire concerné d’obtenir un rendez-vous le jour-même ou dans les 48 heures (dès lors qu’il s’agit d’une urgence non vitale). Pour ce faire, la CPTS travaille en étroite collaboration avec les services d’accès aux soins (SAS) présents sur les territoires pour définir les modalités de leur collaboration afin d’apporter une réponse aux demandes de soins provenant du SAS. Pour cela, elle s’appuiera sur les ressources disponibles (professionnels de santé, centres de santé, maisons de santé, etc.).</a:t>
            </a:r>
          </a:p>
        </p:txBody>
      </p:sp>
      <p:sp>
        <p:nvSpPr>
          <p:cNvPr id="13" name="Virage 12"/>
          <p:cNvSpPr/>
          <p:nvPr/>
        </p:nvSpPr>
        <p:spPr>
          <a:xfrm rot="10800000" flipH="1">
            <a:off x="1126837" y="3258217"/>
            <a:ext cx="864964" cy="123505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745601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786619" y="758672"/>
            <a:ext cx="6107544" cy="323935"/>
          </a:xfrm>
        </p:spPr>
        <p:txBody>
          <a:bodyPr/>
          <a:lstStyle/>
          <a:p>
            <a:r>
              <a:rPr lang="fr-FR" dirty="0" smtClean="0"/>
              <a:t>Dynamique de déploiement en Grand - Est</a:t>
            </a:r>
            <a:endParaRPr lang="fr-FR" dirty="0"/>
          </a:p>
        </p:txBody>
      </p:sp>
      <p:sp>
        <p:nvSpPr>
          <p:cNvPr id="8" name="Espace réservé du pied de page 7"/>
          <p:cNvSpPr>
            <a:spLocks noGrp="1"/>
          </p:cNvSpPr>
          <p:nvPr>
            <p:ph type="ftr" sz="quarter" idx="3"/>
          </p:nvPr>
        </p:nvSpPr>
        <p:spPr/>
        <p:txBody>
          <a:bodyPr/>
          <a:lstStyle/>
          <a:p>
            <a:r>
              <a:rPr lang="fr-FR" dirty="0" smtClean="0"/>
              <a:t>Direction générale</a:t>
            </a:r>
            <a:endParaRPr lang="fr-FR" dirty="0"/>
          </a:p>
        </p:txBody>
      </p:sp>
      <p:pic>
        <p:nvPicPr>
          <p:cNvPr id="12" name="Image 11"/>
          <p:cNvPicPr>
            <a:picLocks noChangeAspect="1"/>
          </p:cNvPicPr>
          <p:nvPr/>
        </p:nvPicPr>
        <p:blipFill>
          <a:blip r:embed="rId2"/>
          <a:stretch>
            <a:fillRect/>
          </a:stretch>
        </p:blipFill>
        <p:spPr>
          <a:xfrm>
            <a:off x="2927926" y="1537588"/>
            <a:ext cx="5773201" cy="4406672"/>
          </a:xfrm>
          <a:prstGeom prst="rect">
            <a:avLst/>
          </a:prstGeom>
        </p:spPr>
      </p:pic>
      <p:sp>
        <p:nvSpPr>
          <p:cNvPr id="13" name="Titre 8"/>
          <p:cNvSpPr txBox="1">
            <a:spLocks/>
          </p:cNvSpPr>
          <p:nvPr/>
        </p:nvSpPr>
        <p:spPr>
          <a:xfrm>
            <a:off x="2786619" y="140654"/>
            <a:ext cx="6523181" cy="719988"/>
          </a:xfrm>
          <a:prstGeom prst="rect">
            <a:avLst/>
          </a:prstGeom>
        </p:spPr>
        <p:txBody>
          <a:bodyPr vert="horz" lIns="91440" tIns="45720" rIns="91440" bIns="45720" rtlCol="0" anchor="ctr">
            <a:normAutofit fontScale="97500"/>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CPTS et soins non programmés</a:t>
            </a:r>
            <a:endParaRPr lang="fr-FR" dirty="0"/>
          </a:p>
        </p:txBody>
      </p:sp>
    </p:spTree>
    <p:extLst>
      <p:ext uri="{BB962C8B-B14F-4D97-AF65-F5344CB8AC3E}">
        <p14:creationId xmlns:p14="http://schemas.microsoft.com/office/powerpoint/2010/main" val="228345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543937" y="842110"/>
            <a:ext cx="11232819" cy="323935"/>
          </a:xfrm>
        </p:spPr>
        <p:txBody>
          <a:bodyPr/>
          <a:lstStyle/>
          <a:p>
            <a:r>
              <a:rPr lang="fr-FR" dirty="0" smtClean="0"/>
              <a:t>Méthodologie et limites</a:t>
            </a:r>
            <a:endParaRPr lang="fr-FR"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sp>
        <p:nvSpPr>
          <p:cNvPr id="13" name="Rectangle 12"/>
          <p:cNvSpPr/>
          <p:nvPr/>
        </p:nvSpPr>
        <p:spPr>
          <a:xfrm>
            <a:off x="720440" y="1853909"/>
            <a:ext cx="10752765" cy="2985433"/>
          </a:xfrm>
          <a:prstGeom prst="rect">
            <a:avLst/>
          </a:prstGeom>
        </p:spPr>
        <p:txBody>
          <a:bodyPr wrap="square">
            <a:spAutoFit/>
          </a:bodyPr>
          <a:lstStyle/>
          <a:p>
            <a:pPr marL="228594" indent="-228594" algn="just">
              <a:buFont typeface="Wingdings" panose="05000000000000000000" pitchFamily="2" charset="2"/>
              <a:buChar char="Ø"/>
            </a:pPr>
            <a:r>
              <a:rPr lang="fr-FR" sz="1600" b="1" i="1" dirty="0" smtClean="0"/>
              <a:t>Méthodologie :</a:t>
            </a:r>
          </a:p>
          <a:p>
            <a:pPr algn="just"/>
            <a:endParaRPr lang="fr-FR" sz="1600" b="1" i="1" dirty="0" smtClean="0"/>
          </a:p>
          <a:p>
            <a:pPr marL="685794" lvl="1" indent="-228594" algn="just">
              <a:buFont typeface="Arial" panose="020B0604020202020204" pitchFamily="34" charset="0"/>
              <a:buChar char="•"/>
            </a:pPr>
            <a:r>
              <a:rPr lang="fr-FR" sz="1400" dirty="0"/>
              <a:t>Regrouper les communes de la région Grand Est en fonction de leur CPTS d’appartenance,</a:t>
            </a:r>
          </a:p>
          <a:p>
            <a:pPr marL="685794" lvl="1" indent="-228594" algn="just">
              <a:buFont typeface="Arial" panose="020B0604020202020204" pitchFamily="34" charset="0"/>
              <a:buChar char="•"/>
            </a:pPr>
            <a:r>
              <a:rPr lang="fr-FR" sz="1400" dirty="0"/>
              <a:t>Rechercher dans les RPU (Résumés de Passage aux Urgences générés en temps réel lors de chaque passage aux urgences) et pour toutes les communes, les SAU consultés,</a:t>
            </a:r>
          </a:p>
          <a:p>
            <a:pPr marL="685794" lvl="1" indent="-228594" algn="just">
              <a:buFont typeface="Arial" panose="020B0604020202020204" pitchFamily="34" charset="0"/>
              <a:buChar char="•"/>
            </a:pPr>
            <a:r>
              <a:rPr lang="fr-FR" sz="1400" dirty="0"/>
              <a:t>Identifier les 3 SAU majoritairement consultés par ces patients (ce qui représente habituellement plus de 70% des </a:t>
            </a:r>
            <a:r>
              <a:rPr lang="fr-FR" sz="1400" dirty="0" smtClean="0"/>
              <a:t>passages)</a:t>
            </a:r>
          </a:p>
          <a:p>
            <a:pPr marL="685794" lvl="1" indent="-228594" algn="just">
              <a:buFont typeface="Arial" panose="020B0604020202020204" pitchFamily="34" charset="0"/>
              <a:buChar char="•"/>
            </a:pPr>
            <a:r>
              <a:rPr lang="fr-FR" sz="1400" dirty="0" smtClean="0"/>
              <a:t>Pour </a:t>
            </a:r>
            <a:r>
              <a:rPr lang="fr-FR" sz="1400" dirty="0"/>
              <a:t>ces trois SAU majoritaires, analyser les principales caractéristiques de ces populations à savoir : l’âge et le </a:t>
            </a:r>
            <a:r>
              <a:rPr lang="fr-FR" sz="1400" dirty="0" err="1"/>
              <a:t>sex</a:t>
            </a:r>
            <a:r>
              <a:rPr lang="fr-FR" sz="1400" dirty="0"/>
              <a:t> ratio, les heures d’arrivée en particulier en horaire de PDSA, le mode de transport à l’admission (véhicules personnels ou vecteurs sanitaires), le niveau de gravité selon la CCMU (Classification Clinique des Malades aux Urgences) dont les CCMU 1 et 2 correspondant aux consultations sans ou avec examens complémentaires « conventionnelles » , le diagnostic principal via des regroupements diagnostiques, les durées moyennes et médianes de passage et enfin les modes de sortie dont le taux de retour à domicile.</a:t>
            </a:r>
          </a:p>
          <a:p>
            <a:pPr marL="285750" indent="-285750" algn="just">
              <a:buFont typeface="Arial" panose="020B0604020202020204" pitchFamily="34" charset="0"/>
              <a:buChar char="•"/>
            </a:pPr>
            <a:endParaRPr lang="fr-FR" sz="1600" dirty="0"/>
          </a:p>
        </p:txBody>
      </p:sp>
      <p:sp>
        <p:nvSpPr>
          <p:cNvPr id="14" name="Rectangle 13"/>
          <p:cNvSpPr/>
          <p:nvPr/>
        </p:nvSpPr>
        <p:spPr>
          <a:xfrm>
            <a:off x="720440" y="4657972"/>
            <a:ext cx="10944511" cy="553998"/>
          </a:xfrm>
          <a:prstGeom prst="rect">
            <a:avLst/>
          </a:prstGeom>
        </p:spPr>
        <p:txBody>
          <a:bodyPr wrap="square">
            <a:spAutoFit/>
          </a:bodyPr>
          <a:lstStyle/>
          <a:p>
            <a:pPr marL="228594" indent="-228594">
              <a:buFont typeface="Wingdings" panose="05000000000000000000" pitchFamily="2" charset="2"/>
              <a:buChar char="Ø"/>
            </a:pPr>
            <a:r>
              <a:rPr lang="fr-FR" sz="1600" b="1" i="1" dirty="0" smtClean="0"/>
              <a:t>Limites :</a:t>
            </a:r>
          </a:p>
          <a:p>
            <a:pPr marL="742950" lvl="1" indent="-285750">
              <a:buFont typeface="Arial" panose="020B0604020202020204" pitchFamily="34" charset="0"/>
              <a:buChar char="•"/>
            </a:pPr>
            <a:r>
              <a:rPr lang="fr-FR" sz="1400" dirty="0" smtClean="0"/>
              <a:t>Couverture territoriale des CPTS</a:t>
            </a:r>
            <a:endParaRPr lang="fr-FR" sz="1400" dirty="0"/>
          </a:p>
        </p:txBody>
      </p:sp>
      <p:sp>
        <p:nvSpPr>
          <p:cNvPr id="9" name="Titre 9"/>
          <p:cNvSpPr txBox="1">
            <a:spLocks/>
          </p:cNvSpPr>
          <p:nvPr/>
        </p:nvSpPr>
        <p:spPr>
          <a:xfrm>
            <a:off x="2543937" y="180494"/>
            <a:ext cx="1123315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spTree>
    <p:extLst>
      <p:ext uri="{BB962C8B-B14F-4D97-AF65-F5344CB8AC3E}">
        <p14:creationId xmlns:p14="http://schemas.microsoft.com/office/powerpoint/2010/main" val="83155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15" name="Espace réservé du texte 14"/>
          <p:cNvSpPr>
            <a:spLocks noGrp="1"/>
          </p:cNvSpPr>
          <p:nvPr>
            <p:ph type="body" sz="quarter" idx="14"/>
          </p:nvPr>
        </p:nvSpPr>
        <p:spPr>
          <a:xfrm>
            <a:off x="671517" y="3046331"/>
            <a:ext cx="3272411" cy="1907201"/>
          </a:xfrm>
        </p:spPr>
        <p:txBody>
          <a:bodyPr/>
          <a:lstStyle/>
          <a:p>
            <a:pPr marL="465664" indent="-342900" algn="just">
              <a:buFont typeface="Arial" panose="020B0604020202020204" pitchFamily="34" charset="0"/>
              <a:buChar char="•"/>
            </a:pPr>
            <a:r>
              <a:rPr lang="fr-FR" dirty="0" smtClean="0"/>
              <a:t>Description de la population consultant dans les SAU résidants dans les communes couvertes par les CPTS du territoire</a:t>
            </a:r>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4" name="Espace réservé du texte 13"/>
          <p:cNvSpPr>
            <a:spLocks noGrp="1"/>
          </p:cNvSpPr>
          <p:nvPr>
            <p:ph type="body" sz="quarter" idx="13"/>
          </p:nvPr>
        </p:nvSpPr>
        <p:spPr>
          <a:xfrm>
            <a:off x="2956607" y="928509"/>
            <a:ext cx="6159683" cy="323935"/>
          </a:xfrm>
        </p:spPr>
        <p:txBody>
          <a:bodyPr/>
          <a:lstStyle/>
          <a:p>
            <a:r>
              <a:rPr lang="fr-FR" dirty="0" smtClean="0"/>
              <a:t>Exemple</a:t>
            </a:r>
            <a:endParaRPr lang="fr-FR"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pic>
        <p:nvPicPr>
          <p:cNvPr id="12" name="Image 11"/>
          <p:cNvPicPr>
            <a:picLocks noChangeAspect="1"/>
          </p:cNvPicPr>
          <p:nvPr/>
        </p:nvPicPr>
        <p:blipFill>
          <a:blip r:embed="rId2"/>
          <a:stretch>
            <a:fillRect/>
          </a:stretch>
        </p:blipFill>
        <p:spPr>
          <a:xfrm>
            <a:off x="4928975" y="1603022"/>
            <a:ext cx="6681633" cy="4793820"/>
          </a:xfrm>
          <a:prstGeom prst="rect">
            <a:avLst/>
          </a:prstGeom>
        </p:spPr>
      </p:pic>
      <p:sp>
        <p:nvSpPr>
          <p:cNvPr id="17" name="Titre 9"/>
          <p:cNvSpPr txBox="1">
            <a:spLocks noGrp="1"/>
          </p:cNvSpPr>
          <p:nvPr>
            <p:ph type="title"/>
          </p:nvPr>
        </p:nvSpPr>
        <p:spPr>
          <a:xfrm>
            <a:off x="2827298" y="308691"/>
            <a:ext cx="6159683"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spTree>
    <p:extLst>
      <p:ext uri="{BB962C8B-B14F-4D97-AF65-F5344CB8AC3E}">
        <p14:creationId xmlns:p14="http://schemas.microsoft.com/office/powerpoint/2010/main" val="1332116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17</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938135" y="914754"/>
            <a:ext cx="6316701" cy="323935"/>
          </a:xfrm>
        </p:spPr>
        <p:txBody>
          <a:bodyPr/>
          <a:lstStyle/>
          <a:p>
            <a:r>
              <a:rPr lang="fr-FR" dirty="0" smtClean="0"/>
              <a:t>Focus CCMU1 et 2</a:t>
            </a:r>
            <a:endParaRPr lang="fr-FR" dirty="0"/>
          </a:p>
        </p:txBody>
      </p:sp>
      <p:sp>
        <p:nvSpPr>
          <p:cNvPr id="8" name="Espace réservé du pied de page 7"/>
          <p:cNvSpPr>
            <a:spLocks noGrp="1"/>
          </p:cNvSpPr>
          <p:nvPr>
            <p:ph type="ftr" sz="quarter" idx="3"/>
          </p:nvPr>
        </p:nvSpPr>
        <p:spPr/>
        <p:txBody>
          <a:bodyPr/>
          <a:lstStyle/>
          <a:p>
            <a:r>
              <a:rPr lang="fr-FR" dirty="0" smtClean="0"/>
              <a:t>Direction générale</a:t>
            </a:r>
            <a:endParaRPr lang="fr-FR" dirty="0"/>
          </a:p>
        </p:txBody>
      </p:sp>
      <p:sp>
        <p:nvSpPr>
          <p:cNvPr id="12" name="Titre 9"/>
          <p:cNvSpPr txBox="1">
            <a:spLocks/>
          </p:cNvSpPr>
          <p:nvPr/>
        </p:nvSpPr>
        <p:spPr>
          <a:xfrm>
            <a:off x="2827298" y="308691"/>
            <a:ext cx="6159683"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pic>
        <p:nvPicPr>
          <p:cNvPr id="13" name="Image 12"/>
          <p:cNvPicPr>
            <a:picLocks noChangeAspect="1"/>
          </p:cNvPicPr>
          <p:nvPr/>
        </p:nvPicPr>
        <p:blipFill>
          <a:blip r:embed="rId2"/>
          <a:stretch>
            <a:fillRect/>
          </a:stretch>
        </p:blipFill>
        <p:spPr>
          <a:xfrm>
            <a:off x="2240431" y="1634742"/>
            <a:ext cx="7712108" cy="4304149"/>
          </a:xfrm>
          <a:prstGeom prst="rect">
            <a:avLst/>
          </a:prstGeom>
        </p:spPr>
      </p:pic>
    </p:spTree>
    <p:extLst>
      <p:ext uri="{BB962C8B-B14F-4D97-AF65-F5344CB8AC3E}">
        <p14:creationId xmlns:p14="http://schemas.microsoft.com/office/powerpoint/2010/main" val="3019918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18</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905991" y="849296"/>
            <a:ext cx="3290454" cy="323935"/>
          </a:xfrm>
        </p:spPr>
        <p:txBody>
          <a:bodyPr/>
          <a:lstStyle/>
          <a:p>
            <a:r>
              <a:rPr lang="fr-FR" dirty="0" smtClean="0"/>
              <a:t>Top 10</a:t>
            </a:r>
            <a:endParaRPr lang="fr-FR"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pic>
        <p:nvPicPr>
          <p:cNvPr id="12" name="Image 11"/>
          <p:cNvPicPr>
            <a:picLocks noChangeAspect="1"/>
          </p:cNvPicPr>
          <p:nvPr/>
        </p:nvPicPr>
        <p:blipFill>
          <a:blip r:embed="rId2"/>
          <a:stretch>
            <a:fillRect/>
          </a:stretch>
        </p:blipFill>
        <p:spPr>
          <a:xfrm>
            <a:off x="5261842" y="1289106"/>
            <a:ext cx="6286500" cy="2278380"/>
          </a:xfrm>
          <a:prstGeom prst="rect">
            <a:avLst/>
          </a:prstGeom>
        </p:spPr>
      </p:pic>
      <p:sp>
        <p:nvSpPr>
          <p:cNvPr id="14" name="Rectangle 13"/>
          <p:cNvSpPr/>
          <p:nvPr/>
        </p:nvSpPr>
        <p:spPr>
          <a:xfrm>
            <a:off x="884382" y="1761879"/>
            <a:ext cx="3897745" cy="1200329"/>
          </a:xfrm>
          <a:prstGeom prst="rect">
            <a:avLst/>
          </a:prstGeom>
        </p:spPr>
        <p:txBody>
          <a:bodyPr wrap="square">
            <a:spAutoFit/>
          </a:bodyPr>
          <a:lstStyle/>
          <a:p>
            <a:r>
              <a:rPr lang="fr-FR" b="1" dirty="0">
                <a:solidFill>
                  <a:srgbClr val="000000"/>
                </a:solidFill>
                <a:latin typeface="Calibri" panose="020F0502020204030204" pitchFamily="34" charset="0"/>
              </a:rPr>
              <a:t>TOP 10 des diagnostics principaux en CCMU 1 les plus fréquents regroupés par sous-chapitre en 2022 - </a:t>
            </a:r>
            <a:r>
              <a:rPr lang="fr-FR" b="1" dirty="0">
                <a:solidFill>
                  <a:srgbClr val="1F497D"/>
                </a:solidFill>
                <a:latin typeface="Calibri" panose="020F0502020204030204" pitchFamily="34" charset="0"/>
              </a:rPr>
              <a:t>CPTS </a:t>
            </a:r>
            <a:r>
              <a:rPr lang="fr-FR" b="1" dirty="0" err="1">
                <a:solidFill>
                  <a:srgbClr val="1F497D"/>
                </a:solidFill>
                <a:latin typeface="Calibri" panose="020F0502020204030204" pitchFamily="34" charset="0"/>
              </a:rPr>
              <a:t>Eurometropole</a:t>
            </a:r>
            <a:r>
              <a:rPr lang="fr-FR" b="1" dirty="0">
                <a:solidFill>
                  <a:srgbClr val="1F497D"/>
                </a:solidFill>
                <a:latin typeface="Calibri" panose="020F0502020204030204" pitchFamily="34" charset="0"/>
              </a:rPr>
              <a:t> Sud Ouest</a:t>
            </a:r>
            <a:r>
              <a:rPr lang="fr-FR" dirty="0"/>
              <a:t> </a:t>
            </a:r>
          </a:p>
        </p:txBody>
      </p:sp>
      <p:sp>
        <p:nvSpPr>
          <p:cNvPr id="15" name="Titre 9"/>
          <p:cNvSpPr txBox="1">
            <a:spLocks noGrp="1"/>
          </p:cNvSpPr>
          <p:nvPr>
            <p:ph type="title"/>
          </p:nvPr>
        </p:nvSpPr>
        <p:spPr>
          <a:xfrm>
            <a:off x="2833255" y="260648"/>
            <a:ext cx="672638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graphicFrame>
        <p:nvGraphicFramePr>
          <p:cNvPr id="16" name="Tableau 15"/>
          <p:cNvGraphicFramePr>
            <a:graphicFrameLocks noGrp="1"/>
          </p:cNvGraphicFramePr>
          <p:nvPr>
            <p:extLst>
              <p:ext uri="{D42A27DB-BD31-4B8C-83A1-F6EECF244321}">
                <p14:modId xmlns:p14="http://schemas.microsoft.com/office/powerpoint/2010/main" val="4153503583"/>
              </p:ext>
            </p:extLst>
          </p:nvPr>
        </p:nvGraphicFramePr>
        <p:xfrm>
          <a:off x="343766" y="4068551"/>
          <a:ext cx="6273800" cy="2266950"/>
        </p:xfrm>
        <a:graphic>
          <a:graphicData uri="http://schemas.openxmlformats.org/drawingml/2006/table">
            <a:tbl>
              <a:tblPr/>
              <a:tblGrid>
                <a:gridCol w="3429000">
                  <a:extLst>
                    <a:ext uri="{9D8B030D-6E8A-4147-A177-3AD203B41FA5}">
                      <a16:colId xmlns:a16="http://schemas.microsoft.com/office/drawing/2014/main" val="4127852054"/>
                    </a:ext>
                  </a:extLst>
                </a:gridCol>
                <a:gridCol w="990600">
                  <a:extLst>
                    <a:ext uri="{9D8B030D-6E8A-4147-A177-3AD203B41FA5}">
                      <a16:colId xmlns:a16="http://schemas.microsoft.com/office/drawing/2014/main" val="1607320818"/>
                    </a:ext>
                  </a:extLst>
                </a:gridCol>
                <a:gridCol w="1854200">
                  <a:extLst>
                    <a:ext uri="{9D8B030D-6E8A-4147-A177-3AD203B41FA5}">
                      <a16:colId xmlns:a16="http://schemas.microsoft.com/office/drawing/2014/main" val="109713783"/>
                    </a:ext>
                  </a:extLst>
                </a:gridCol>
              </a:tblGrid>
              <a:tr h="438150">
                <a:tc>
                  <a:txBody>
                    <a:bodyPr/>
                    <a:lstStyle/>
                    <a:p>
                      <a:pPr algn="ctr" fontAlgn="ctr"/>
                      <a:r>
                        <a:rPr lang="fr-FR" sz="1200" b="1" i="0" u="none" strike="noStrike">
                          <a:solidFill>
                            <a:srgbClr val="FFFFFF"/>
                          </a:solidFill>
                          <a:effectLst/>
                          <a:latin typeface="Calibri" panose="020F0502020204030204" pitchFamily="34" charset="0"/>
                        </a:rPr>
                        <a:t>Sous-chapitre</a:t>
                      </a:r>
                    </a:p>
                  </a:txBody>
                  <a:tcPr marL="7620" marR="7620" marT="7620" marB="0" anchor="ctr">
                    <a:lnL>
                      <a:noFill/>
                    </a:lnL>
                    <a:lnR>
                      <a:noFill/>
                    </a:lnR>
                    <a:lnT>
                      <a:noFill/>
                    </a:lnT>
                    <a:lnB>
                      <a:noFill/>
                    </a:lnB>
                    <a:solidFill>
                      <a:srgbClr val="1F497D"/>
                    </a:solidFill>
                  </a:tcPr>
                </a:tc>
                <a:tc>
                  <a:txBody>
                    <a:bodyPr/>
                    <a:lstStyle/>
                    <a:p>
                      <a:pPr algn="ctr" fontAlgn="ctr"/>
                      <a:r>
                        <a:rPr lang="fr-FR" sz="1200" b="1" i="0" u="none" strike="noStrike">
                          <a:solidFill>
                            <a:srgbClr val="FFFFFF"/>
                          </a:solidFill>
                          <a:effectLst/>
                          <a:latin typeface="Calibri" panose="020F0502020204030204" pitchFamily="34" charset="0"/>
                        </a:rPr>
                        <a:t>Effectif</a:t>
                      </a:r>
                    </a:p>
                  </a:txBody>
                  <a:tcPr marL="7620" marR="7620" marT="7620" marB="0" anchor="ctr">
                    <a:lnL>
                      <a:noFill/>
                    </a:lnL>
                    <a:lnR>
                      <a:noFill/>
                    </a:lnR>
                    <a:lnT>
                      <a:noFill/>
                    </a:lnT>
                    <a:lnB>
                      <a:noFill/>
                    </a:lnB>
                    <a:solidFill>
                      <a:srgbClr val="1F497D"/>
                    </a:solidFill>
                  </a:tcPr>
                </a:tc>
                <a:tc>
                  <a:txBody>
                    <a:bodyPr/>
                    <a:lstStyle/>
                    <a:p>
                      <a:pPr algn="ctr" fontAlgn="ctr"/>
                      <a:r>
                        <a:rPr lang="fr-FR" sz="1200" b="1" i="0" u="none" strike="noStrike">
                          <a:solidFill>
                            <a:srgbClr val="FFFFFF"/>
                          </a:solidFill>
                          <a:effectLst/>
                          <a:latin typeface="Calibri" panose="020F0502020204030204" pitchFamily="34" charset="0"/>
                        </a:rPr>
                        <a:t>Part </a:t>
                      </a:r>
                    </a:p>
                  </a:txBody>
                  <a:tcPr marL="7620" marR="7620" marT="7620" marB="0" anchor="ctr">
                    <a:lnL>
                      <a:noFill/>
                    </a:lnL>
                    <a:lnR>
                      <a:noFill/>
                    </a:lnR>
                    <a:lnT>
                      <a:noFill/>
                    </a:lnT>
                    <a:lnB>
                      <a:noFill/>
                    </a:lnB>
                    <a:solidFill>
                      <a:srgbClr val="1F497D"/>
                    </a:solidFill>
                  </a:tcPr>
                </a:tc>
                <a:extLst>
                  <a:ext uri="{0D108BD9-81ED-4DB2-BD59-A6C34878D82A}">
                    <a16:rowId xmlns:a16="http://schemas.microsoft.com/office/drawing/2014/main" val="2930066032"/>
                  </a:ext>
                </a:extLst>
              </a:tr>
              <a:tr h="182880">
                <a:tc>
                  <a:txBody>
                    <a:bodyPr/>
                    <a:lstStyle/>
                    <a:p>
                      <a:pPr algn="ctr" fontAlgn="ctr"/>
                      <a:r>
                        <a:rPr lang="fr-FR" sz="800" b="0" i="0" u="none" strike="noStrike">
                          <a:solidFill>
                            <a:srgbClr val="363636"/>
                          </a:solidFill>
                          <a:effectLst/>
                          <a:latin typeface="Tahoma" panose="020B0604030504040204" pitchFamily="34" charset="0"/>
                        </a:rPr>
                        <a:t>Contusions et lésions superf cutanéo-muqueuses (hors plaies et CE)</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3 995</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8,2%</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4072526785"/>
                  </a:ext>
                </a:extLst>
              </a:tr>
              <a:tr h="182880">
                <a:tc>
                  <a:txBody>
                    <a:bodyPr/>
                    <a:lstStyle/>
                    <a:p>
                      <a:pPr algn="ctr" fontAlgn="ctr"/>
                      <a:r>
                        <a:rPr lang="fr-FR" sz="800" b="0" i="0" u="none" strike="noStrike">
                          <a:solidFill>
                            <a:srgbClr val="363636"/>
                          </a:solidFill>
                          <a:effectLst/>
                          <a:latin typeface="Tahoma" panose="020B0604030504040204" pitchFamily="34" charset="0"/>
                        </a:rPr>
                        <a:t>Angines, amygdalites, rhino-pharyngites, toux</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3 163</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6,5%</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val="4021266204"/>
                  </a:ext>
                </a:extLst>
              </a:tr>
              <a:tr h="182880">
                <a:tc>
                  <a:txBody>
                    <a:bodyPr/>
                    <a:lstStyle/>
                    <a:p>
                      <a:pPr algn="ctr" fontAlgn="ctr"/>
                      <a:r>
                        <a:rPr lang="fr-FR" sz="800" b="0" i="0" u="none" strike="noStrike">
                          <a:solidFill>
                            <a:srgbClr val="363636"/>
                          </a:solidFill>
                          <a:effectLst/>
                          <a:latin typeface="Tahoma" panose="020B0604030504040204" pitchFamily="34" charset="0"/>
                        </a:rPr>
                        <a:t>Plaies et corps étrangers cutanéo-muqueux</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3 031</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6,3%</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061610059"/>
                  </a:ext>
                </a:extLst>
              </a:tr>
              <a:tr h="182880">
                <a:tc>
                  <a:txBody>
                    <a:bodyPr/>
                    <a:lstStyle/>
                    <a:p>
                      <a:pPr algn="ctr" fontAlgn="ctr"/>
                      <a:r>
                        <a:rPr lang="fr-FR" sz="800" b="0" i="0" u="none" strike="noStrike" dirty="0">
                          <a:solidFill>
                            <a:srgbClr val="363636"/>
                          </a:solidFill>
                          <a:effectLst/>
                          <a:latin typeface="Tahoma" panose="020B0604030504040204" pitchFamily="34" charset="0"/>
                        </a:rPr>
                        <a:t>Entorses et luxations de membre</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2 564</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5,3%</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val="3409958464"/>
                  </a:ext>
                </a:extLst>
              </a:tr>
              <a:tr h="182880">
                <a:tc>
                  <a:txBody>
                    <a:bodyPr/>
                    <a:lstStyle/>
                    <a:p>
                      <a:pPr algn="ctr" fontAlgn="ctr"/>
                      <a:r>
                        <a:rPr lang="fr-FR" sz="800" b="0" i="0" u="none" strike="noStrike">
                          <a:solidFill>
                            <a:srgbClr val="363636"/>
                          </a:solidFill>
                          <a:effectLst/>
                          <a:latin typeface="Tahoma" panose="020B0604030504040204" pitchFamily="34" charset="0"/>
                        </a:rPr>
                        <a:t>Fractures de membre</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2 323</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4,8%</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12616969"/>
                  </a:ext>
                </a:extLst>
              </a:tr>
              <a:tr h="182880">
                <a:tc>
                  <a:txBody>
                    <a:bodyPr/>
                    <a:lstStyle/>
                    <a:p>
                      <a:pPr algn="ctr" fontAlgn="ctr"/>
                      <a:r>
                        <a:rPr lang="fr-FR" sz="800" b="0" i="0" u="none" strike="noStrike">
                          <a:solidFill>
                            <a:srgbClr val="363636"/>
                          </a:solidFill>
                          <a:effectLst/>
                          <a:latin typeface="Tahoma" panose="020B0604030504040204" pitchFamily="34" charset="0"/>
                        </a:rPr>
                        <a:t>Douleur abdominale sans précision</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1 941</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4,0%</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val="1373893513"/>
                  </a:ext>
                </a:extLst>
              </a:tr>
              <a:tr h="182880">
                <a:tc>
                  <a:txBody>
                    <a:bodyPr/>
                    <a:lstStyle/>
                    <a:p>
                      <a:pPr algn="ctr" fontAlgn="ctr"/>
                      <a:r>
                        <a:rPr lang="fr-FR" sz="800" b="0" i="0" u="none" strike="noStrike">
                          <a:solidFill>
                            <a:srgbClr val="363636"/>
                          </a:solidFill>
                          <a:effectLst/>
                          <a:latin typeface="Tahoma" panose="020B0604030504040204" pitchFamily="34" charset="0"/>
                        </a:rPr>
                        <a:t>Douleur précordiale ou thoracique non élucidée</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1 490</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3,1%</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3932526691"/>
                  </a:ext>
                </a:extLst>
              </a:tr>
              <a:tr h="182880">
                <a:tc>
                  <a:txBody>
                    <a:bodyPr/>
                    <a:lstStyle/>
                    <a:p>
                      <a:pPr algn="ctr" fontAlgn="ctr"/>
                      <a:r>
                        <a:rPr lang="fr-FR" sz="800" b="0" i="0" u="none" strike="noStrike">
                          <a:solidFill>
                            <a:srgbClr val="363636"/>
                          </a:solidFill>
                          <a:effectLst/>
                          <a:latin typeface="Tahoma" panose="020B0604030504040204" pitchFamily="34" charset="0"/>
                        </a:rPr>
                        <a:t>Diarrhée et gastro-entérite</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1 307</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2,7%</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val="2455319507"/>
                  </a:ext>
                </a:extLst>
              </a:tr>
              <a:tr h="182880">
                <a:tc>
                  <a:txBody>
                    <a:bodyPr/>
                    <a:lstStyle/>
                    <a:p>
                      <a:pPr algn="ctr" fontAlgn="ctr"/>
                      <a:r>
                        <a:rPr lang="fr-FR" sz="800" b="0" i="0" u="none" strike="noStrike">
                          <a:solidFill>
                            <a:srgbClr val="363636"/>
                          </a:solidFill>
                          <a:effectLst/>
                          <a:latin typeface="Tahoma" panose="020B0604030504040204" pitchFamily="34" charset="0"/>
                        </a:rPr>
                        <a:t>Infection des voies urinaires</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1 037</a:t>
                      </a:r>
                    </a:p>
                  </a:txBody>
                  <a:tcPr marL="7620" marR="7620" marT="7620" marB="0" anchor="ctr">
                    <a:lnL>
                      <a:noFill/>
                    </a:lnL>
                    <a:lnR>
                      <a:noFill/>
                    </a:lnR>
                    <a:lnT>
                      <a:noFill/>
                    </a:lnT>
                    <a:lnB>
                      <a:noFill/>
                    </a:lnB>
                    <a:solidFill>
                      <a:srgbClr val="FFFFFF"/>
                    </a:solidFill>
                  </a:tcPr>
                </a:tc>
                <a:tc>
                  <a:txBody>
                    <a:bodyPr/>
                    <a:lstStyle/>
                    <a:p>
                      <a:pPr algn="ctr" fontAlgn="ctr"/>
                      <a:r>
                        <a:rPr lang="fr-FR" sz="800" b="0" i="0" u="none" strike="noStrike">
                          <a:solidFill>
                            <a:srgbClr val="363636"/>
                          </a:solidFill>
                          <a:effectLst/>
                          <a:latin typeface="Tahoma" panose="020B0604030504040204" pitchFamily="34" charset="0"/>
                        </a:rPr>
                        <a:t>2,1%</a:t>
                      </a:r>
                    </a:p>
                  </a:txBody>
                  <a:tcPr marL="7620" marR="7620" marT="7620" marB="0" anchor="ctr">
                    <a:lnL>
                      <a:noFill/>
                    </a:lnL>
                    <a:lnR>
                      <a:noFill/>
                    </a:lnR>
                    <a:lnT>
                      <a:noFill/>
                    </a:lnT>
                    <a:lnB>
                      <a:noFill/>
                    </a:lnB>
                    <a:solidFill>
                      <a:srgbClr val="FFFFFF"/>
                    </a:solidFill>
                  </a:tcPr>
                </a:tc>
                <a:extLst>
                  <a:ext uri="{0D108BD9-81ED-4DB2-BD59-A6C34878D82A}">
                    <a16:rowId xmlns:a16="http://schemas.microsoft.com/office/drawing/2014/main" val="293824111"/>
                  </a:ext>
                </a:extLst>
              </a:tr>
              <a:tr h="182880">
                <a:tc>
                  <a:txBody>
                    <a:bodyPr/>
                    <a:lstStyle/>
                    <a:p>
                      <a:pPr algn="ctr" fontAlgn="ctr"/>
                      <a:r>
                        <a:rPr lang="fr-FR" sz="800" b="0" i="0" u="none" strike="noStrike">
                          <a:solidFill>
                            <a:srgbClr val="363636"/>
                          </a:solidFill>
                          <a:effectLst/>
                          <a:latin typeface="Tahoma" panose="020B0604030504040204" pitchFamily="34" charset="0"/>
                        </a:rPr>
                        <a:t>Lombalgie, lombo-sciatique, rachis lombaire</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a:solidFill>
                            <a:srgbClr val="363636"/>
                          </a:solidFill>
                          <a:effectLst/>
                          <a:latin typeface="Tahoma" panose="020B0604030504040204" pitchFamily="34" charset="0"/>
                        </a:rPr>
                        <a:t>1 003</a:t>
                      </a:r>
                    </a:p>
                  </a:txBody>
                  <a:tcPr marL="7620" marR="7620" marT="7620" marB="0" anchor="ctr">
                    <a:lnL>
                      <a:noFill/>
                    </a:lnL>
                    <a:lnR>
                      <a:noFill/>
                    </a:lnR>
                    <a:lnT>
                      <a:noFill/>
                    </a:lnT>
                    <a:lnB>
                      <a:noFill/>
                    </a:lnB>
                    <a:solidFill>
                      <a:srgbClr val="D9D9D9"/>
                    </a:solidFill>
                  </a:tcPr>
                </a:tc>
                <a:tc>
                  <a:txBody>
                    <a:bodyPr/>
                    <a:lstStyle/>
                    <a:p>
                      <a:pPr algn="ctr" fontAlgn="ctr"/>
                      <a:r>
                        <a:rPr lang="fr-FR" sz="800" b="0" i="0" u="none" strike="noStrike" dirty="0">
                          <a:solidFill>
                            <a:srgbClr val="363636"/>
                          </a:solidFill>
                          <a:effectLst/>
                          <a:latin typeface="Tahoma" panose="020B0604030504040204" pitchFamily="34" charset="0"/>
                        </a:rPr>
                        <a:t>2,1%</a:t>
                      </a:r>
                    </a:p>
                  </a:txBody>
                  <a:tcPr marL="7620" marR="7620" marT="7620" marB="0" anchor="ctr">
                    <a:lnL>
                      <a:noFill/>
                    </a:lnL>
                    <a:lnR>
                      <a:noFill/>
                    </a:lnR>
                    <a:lnT>
                      <a:noFill/>
                    </a:lnT>
                    <a:lnB>
                      <a:noFill/>
                    </a:lnB>
                    <a:solidFill>
                      <a:srgbClr val="D9D9D9"/>
                    </a:solidFill>
                  </a:tcPr>
                </a:tc>
                <a:extLst>
                  <a:ext uri="{0D108BD9-81ED-4DB2-BD59-A6C34878D82A}">
                    <a16:rowId xmlns:a16="http://schemas.microsoft.com/office/drawing/2014/main" val="379386597"/>
                  </a:ext>
                </a:extLst>
              </a:tr>
            </a:tbl>
          </a:graphicData>
        </a:graphic>
      </p:graphicFrame>
      <p:sp>
        <p:nvSpPr>
          <p:cNvPr id="18" name="Rectangle 17"/>
          <p:cNvSpPr/>
          <p:nvPr/>
        </p:nvSpPr>
        <p:spPr>
          <a:xfrm>
            <a:off x="7093527" y="4527925"/>
            <a:ext cx="4331855" cy="1200329"/>
          </a:xfrm>
          <a:prstGeom prst="rect">
            <a:avLst/>
          </a:prstGeom>
        </p:spPr>
        <p:txBody>
          <a:bodyPr wrap="square">
            <a:spAutoFit/>
          </a:bodyPr>
          <a:lstStyle/>
          <a:p>
            <a:r>
              <a:rPr lang="fr-FR" b="1" dirty="0">
                <a:solidFill>
                  <a:srgbClr val="000000"/>
                </a:solidFill>
                <a:latin typeface="Calibri" panose="020F0502020204030204" pitchFamily="34" charset="0"/>
              </a:rPr>
              <a:t>TOP 10 des diagnostics principaux en CCMU 2 les plus fréquents regroupés par sous-chapitre en 2022 - </a:t>
            </a:r>
            <a:r>
              <a:rPr lang="fr-FR" b="1" dirty="0">
                <a:solidFill>
                  <a:srgbClr val="1F497D"/>
                </a:solidFill>
                <a:latin typeface="Calibri" panose="020F0502020204030204" pitchFamily="34" charset="0"/>
              </a:rPr>
              <a:t>CPTS Mulhouse Agglomération</a:t>
            </a:r>
            <a:r>
              <a:rPr lang="fr-FR" dirty="0"/>
              <a:t> </a:t>
            </a:r>
          </a:p>
        </p:txBody>
      </p:sp>
    </p:spTree>
    <p:extLst>
      <p:ext uri="{BB962C8B-B14F-4D97-AF65-F5344CB8AC3E}">
        <p14:creationId xmlns:p14="http://schemas.microsoft.com/office/powerpoint/2010/main" val="1082797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19</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796310" y="716071"/>
            <a:ext cx="11232819" cy="323935"/>
          </a:xfrm>
        </p:spPr>
        <p:txBody>
          <a:bodyPr/>
          <a:lstStyle/>
          <a:p>
            <a:r>
              <a:rPr lang="fr-FR" dirty="0" smtClean="0"/>
              <a:t>Accessibilité</a:t>
            </a:r>
            <a:endParaRPr lang="fr-FR"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sp>
        <p:nvSpPr>
          <p:cNvPr id="12" name="Titre 9"/>
          <p:cNvSpPr txBox="1">
            <a:spLocks noGrp="1"/>
          </p:cNvSpPr>
          <p:nvPr>
            <p:ph type="title"/>
          </p:nvPr>
        </p:nvSpPr>
        <p:spPr>
          <a:xfrm>
            <a:off x="2685474" y="140654"/>
            <a:ext cx="6744853"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pic>
        <p:nvPicPr>
          <p:cNvPr id="13" name="Image 12"/>
          <p:cNvPicPr>
            <a:picLocks noChangeAspect="1"/>
          </p:cNvPicPr>
          <p:nvPr/>
        </p:nvPicPr>
        <p:blipFill>
          <a:blip r:embed="rId2"/>
          <a:stretch>
            <a:fillRect/>
          </a:stretch>
        </p:blipFill>
        <p:spPr>
          <a:xfrm>
            <a:off x="1211800" y="1953061"/>
            <a:ext cx="9467849" cy="4443781"/>
          </a:xfrm>
          <a:prstGeom prst="rect">
            <a:avLst/>
          </a:prstGeom>
        </p:spPr>
      </p:pic>
      <p:sp>
        <p:nvSpPr>
          <p:cNvPr id="16" name="Ellipse 15"/>
          <p:cNvSpPr/>
          <p:nvPr/>
        </p:nvSpPr>
        <p:spPr>
          <a:xfrm>
            <a:off x="6870246" y="2132943"/>
            <a:ext cx="1542473" cy="68321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Virage 16"/>
          <p:cNvSpPr/>
          <p:nvPr/>
        </p:nvSpPr>
        <p:spPr>
          <a:xfrm rot="10800000" flipH="1" flipV="1">
            <a:off x="7597138" y="1316065"/>
            <a:ext cx="613990" cy="797518"/>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18" name="Rectangle 17"/>
          <p:cNvSpPr/>
          <p:nvPr/>
        </p:nvSpPr>
        <p:spPr>
          <a:xfrm>
            <a:off x="8412719" y="1251393"/>
            <a:ext cx="2061317" cy="369332"/>
          </a:xfrm>
          <a:prstGeom prst="rect">
            <a:avLst/>
          </a:prstGeom>
        </p:spPr>
        <p:txBody>
          <a:bodyPr wrap="square">
            <a:spAutoFit/>
          </a:bodyPr>
          <a:lstStyle/>
          <a:p>
            <a:r>
              <a:rPr lang="fr-FR" b="1" dirty="0" smtClean="0">
                <a:solidFill>
                  <a:srgbClr val="000000"/>
                </a:solidFill>
                <a:latin typeface="Calibri" panose="020F0502020204030204" pitchFamily="34" charset="0"/>
              </a:rPr>
              <a:t>Libre accès</a:t>
            </a:r>
            <a:endParaRPr lang="fr-FR" dirty="0"/>
          </a:p>
        </p:txBody>
      </p:sp>
    </p:spTree>
    <p:extLst>
      <p:ext uri="{BB962C8B-B14F-4D97-AF65-F5344CB8AC3E}">
        <p14:creationId xmlns:p14="http://schemas.microsoft.com/office/powerpoint/2010/main" val="1359393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1219170"/>
            <a:fld id="{10C140CD-8AED-46FF-A9A2-77308F3F39AE}" type="slidenum">
              <a:rPr lang="fr-FR">
                <a:solidFill>
                  <a:srgbClr val="000000"/>
                </a:solidFill>
                <a:latin typeface="Arial"/>
              </a:rPr>
              <a:pPr defTabSz="1219170"/>
              <a:t>2</a:t>
            </a:fld>
            <a:endParaRPr lang="fr-FR" dirty="0">
              <a:solidFill>
                <a:srgbClr val="000000"/>
              </a:solidFill>
              <a:latin typeface="Arial"/>
            </a:endParaRPr>
          </a:p>
        </p:txBody>
      </p:sp>
      <p:sp>
        <p:nvSpPr>
          <p:cNvPr id="2" name="Espace réservé de la date 1"/>
          <p:cNvSpPr>
            <a:spLocks noGrp="1"/>
          </p:cNvSpPr>
          <p:nvPr>
            <p:ph type="dt" sz="half" idx="2"/>
          </p:nvPr>
        </p:nvSpPr>
        <p:spPr/>
        <p:txBody>
          <a:bodyPr/>
          <a:lstStyle/>
          <a:p>
            <a:pPr defTabSz="1219170"/>
            <a:r>
              <a:rPr lang="fr-FR" dirty="0">
                <a:solidFill>
                  <a:srgbClr val="000000"/>
                </a:solidFill>
                <a:latin typeface="Arial"/>
              </a:rPr>
              <a:t>09/12/2021</a:t>
            </a:r>
          </a:p>
        </p:txBody>
      </p:sp>
      <p:sp>
        <p:nvSpPr>
          <p:cNvPr id="16" name="Espace réservé du texte 15"/>
          <p:cNvSpPr>
            <a:spLocks noGrp="1"/>
          </p:cNvSpPr>
          <p:nvPr>
            <p:ph type="body" sz="quarter" idx="13"/>
          </p:nvPr>
        </p:nvSpPr>
        <p:spPr>
          <a:xfrm>
            <a:off x="2831638" y="751018"/>
            <a:ext cx="6937303" cy="323935"/>
          </a:xfrm>
        </p:spPr>
        <p:txBody>
          <a:bodyPr/>
          <a:lstStyle/>
          <a:p>
            <a:r>
              <a:rPr lang="fr-FR" dirty="0" smtClean="0"/>
              <a:t>Une démarche continue </a:t>
            </a:r>
            <a:endParaRPr lang="fr-FR" dirty="0"/>
          </a:p>
        </p:txBody>
      </p:sp>
      <p:sp>
        <p:nvSpPr>
          <p:cNvPr id="6" name="Titre 5"/>
          <p:cNvSpPr>
            <a:spLocks noGrp="1"/>
          </p:cNvSpPr>
          <p:nvPr>
            <p:ph type="title"/>
          </p:nvPr>
        </p:nvSpPr>
        <p:spPr>
          <a:xfrm>
            <a:off x="2735627" y="151246"/>
            <a:ext cx="9217024" cy="719988"/>
          </a:xfrm>
        </p:spPr>
        <p:txBody>
          <a:bodyPr/>
          <a:lstStyle/>
          <a:p>
            <a:r>
              <a:rPr lang="fr-FR" dirty="0" smtClean="0"/>
              <a:t>Transparence des données entre les acteurs</a:t>
            </a:r>
            <a:endParaRPr lang="fr-FR" dirty="0"/>
          </a:p>
        </p:txBody>
      </p:sp>
      <p:pic>
        <p:nvPicPr>
          <p:cNvPr id="15" name="Image 14"/>
          <p:cNvPicPr>
            <a:picLocks noChangeAspect="1"/>
          </p:cNvPicPr>
          <p:nvPr/>
        </p:nvPicPr>
        <p:blipFill>
          <a:blip r:embed="rId2"/>
          <a:stretch>
            <a:fillRect/>
          </a:stretch>
        </p:blipFill>
        <p:spPr>
          <a:xfrm>
            <a:off x="870489" y="1435435"/>
            <a:ext cx="10115775" cy="5089303"/>
          </a:xfrm>
          <a:prstGeom prst="rect">
            <a:avLst/>
          </a:prstGeom>
        </p:spPr>
      </p:pic>
    </p:spTree>
    <p:extLst>
      <p:ext uri="{BB962C8B-B14F-4D97-AF65-F5344CB8AC3E}">
        <p14:creationId xmlns:p14="http://schemas.microsoft.com/office/powerpoint/2010/main" val="2175911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2962565" y="902863"/>
            <a:ext cx="5765799" cy="323935"/>
          </a:xfrm>
        </p:spPr>
        <p:txBody>
          <a:bodyPr/>
          <a:lstStyle/>
          <a:p>
            <a:r>
              <a:rPr lang="fr-FR" dirty="0" smtClean="0"/>
              <a:t>Utilité</a:t>
            </a:r>
            <a:endParaRPr lang="fr-FR"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sp>
        <p:nvSpPr>
          <p:cNvPr id="11" name="Espace réservé du texte 10"/>
          <p:cNvSpPr>
            <a:spLocks noGrp="1"/>
          </p:cNvSpPr>
          <p:nvPr>
            <p:ph type="body" sz="quarter" idx="14"/>
          </p:nvPr>
        </p:nvSpPr>
        <p:spPr>
          <a:xfrm>
            <a:off x="570346" y="1816862"/>
            <a:ext cx="11232445" cy="3840427"/>
          </a:xfrm>
        </p:spPr>
        <p:txBody>
          <a:bodyPr/>
          <a:lstStyle/>
          <a:p>
            <a:pPr marL="465664" indent="-342900">
              <a:buFont typeface="Arial" panose="020B0604020202020204" pitchFamily="34" charset="0"/>
              <a:buChar char="•"/>
            </a:pPr>
            <a:r>
              <a:rPr lang="fr-FR" dirty="0" smtClean="0"/>
              <a:t>Outil de partage et d’échange entre SAU / acteurs de ville</a:t>
            </a:r>
          </a:p>
          <a:p>
            <a:pPr marL="465664" indent="-342900">
              <a:buFont typeface="Arial" panose="020B0604020202020204" pitchFamily="34" charset="0"/>
              <a:buChar char="•"/>
            </a:pPr>
            <a:endParaRPr lang="fr-FR" dirty="0"/>
          </a:p>
          <a:p>
            <a:pPr marL="465664" indent="-342900">
              <a:buFont typeface="Arial" panose="020B0604020202020204" pitchFamily="34" charset="0"/>
              <a:buChar char="•"/>
            </a:pPr>
            <a:r>
              <a:rPr lang="fr-FR" dirty="0" smtClean="0"/>
              <a:t>Outil de pilotage pour les acteurs de ville : </a:t>
            </a:r>
          </a:p>
          <a:p>
            <a:pPr marL="811488" lvl="1" indent="-342900"/>
            <a:r>
              <a:rPr lang="fr-FR" dirty="0"/>
              <a:t>P</a:t>
            </a:r>
            <a:r>
              <a:rPr lang="fr-FR" dirty="0" smtClean="0"/>
              <a:t>rojet médical de CPTS sur les SNP ?</a:t>
            </a:r>
          </a:p>
          <a:p>
            <a:pPr marL="811488" lvl="1" indent="-342900"/>
            <a:r>
              <a:rPr lang="fr-FR" dirty="0" smtClean="0"/>
              <a:t>Projet territorial SAS ?</a:t>
            </a:r>
          </a:p>
          <a:p>
            <a:pPr marL="811488" lvl="1" indent="-342900"/>
            <a:endParaRPr lang="fr-FR" dirty="0"/>
          </a:p>
          <a:p>
            <a:pPr marL="465664" indent="-342900">
              <a:buFont typeface="Arial" panose="020B0604020202020204" pitchFamily="34" charset="0"/>
              <a:buChar char="•"/>
            </a:pPr>
            <a:r>
              <a:rPr lang="fr-FR" dirty="0" smtClean="0"/>
              <a:t>Outil d’évaluation des actions sur les SNP sur le territoire</a:t>
            </a:r>
          </a:p>
          <a:p>
            <a:pPr marL="465664" indent="-342900">
              <a:buFont typeface="Arial" panose="020B0604020202020204" pitchFamily="34" charset="0"/>
              <a:buChar char="•"/>
            </a:pPr>
            <a:endParaRPr lang="fr-FR" dirty="0"/>
          </a:p>
          <a:p>
            <a:pPr marL="465664" indent="-342900">
              <a:buFont typeface="Arial" panose="020B0604020202020204" pitchFamily="34" charset="0"/>
              <a:buChar char="•"/>
            </a:pPr>
            <a:r>
              <a:rPr lang="fr-FR" dirty="0" smtClean="0"/>
              <a:t>….</a:t>
            </a:r>
            <a:endParaRPr lang="fr-FR" dirty="0"/>
          </a:p>
        </p:txBody>
      </p:sp>
      <p:sp>
        <p:nvSpPr>
          <p:cNvPr id="12" name="Titre 9"/>
          <p:cNvSpPr txBox="1">
            <a:spLocks noGrp="1"/>
          </p:cNvSpPr>
          <p:nvPr>
            <p:ph type="title"/>
          </p:nvPr>
        </p:nvSpPr>
        <p:spPr>
          <a:xfrm>
            <a:off x="2888675" y="260648"/>
            <a:ext cx="5553362"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CPTS</a:t>
            </a:r>
            <a:endParaRPr lang="fr-FR" dirty="0"/>
          </a:p>
        </p:txBody>
      </p:sp>
    </p:spTree>
    <p:extLst>
      <p:ext uri="{BB962C8B-B14F-4D97-AF65-F5344CB8AC3E}">
        <p14:creationId xmlns:p14="http://schemas.microsoft.com/office/powerpoint/2010/main" val="106942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8" name="Espace réservé du pied de page 7"/>
          <p:cNvSpPr>
            <a:spLocks noGrp="1"/>
          </p:cNvSpPr>
          <p:nvPr>
            <p:ph type="ftr" sz="quarter" idx="3"/>
          </p:nvPr>
        </p:nvSpPr>
        <p:spPr>
          <a:xfrm>
            <a:off x="4055952" y="88890"/>
            <a:ext cx="7839908" cy="480000"/>
          </a:xfrm>
        </p:spPr>
        <p:txBody>
          <a:bodyPr/>
          <a:lstStyle/>
          <a:p>
            <a:r>
              <a:rPr lang="fr-FR" dirty="0" smtClean="0"/>
              <a:t>Direction générale</a:t>
            </a:r>
            <a:endParaRPr lang="fr-FR" dirty="0"/>
          </a:p>
        </p:txBody>
      </p:sp>
      <p:pic>
        <p:nvPicPr>
          <p:cNvPr id="12" name="Image 11"/>
          <p:cNvPicPr>
            <a:picLocks noChangeAspect="1"/>
          </p:cNvPicPr>
          <p:nvPr/>
        </p:nvPicPr>
        <p:blipFill>
          <a:blip r:embed="rId2"/>
          <a:stretch>
            <a:fillRect/>
          </a:stretch>
        </p:blipFill>
        <p:spPr>
          <a:xfrm>
            <a:off x="1610238" y="1839473"/>
            <a:ext cx="8986779" cy="4105826"/>
          </a:xfrm>
          <a:prstGeom prst="rect">
            <a:avLst/>
          </a:prstGeom>
        </p:spPr>
      </p:pic>
      <p:sp>
        <p:nvSpPr>
          <p:cNvPr id="13" name="Ellipse 12"/>
          <p:cNvSpPr/>
          <p:nvPr/>
        </p:nvSpPr>
        <p:spPr>
          <a:xfrm>
            <a:off x="5384800" y="3114293"/>
            <a:ext cx="2142836" cy="10804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itre 5"/>
          <p:cNvSpPr>
            <a:spLocks noGrp="1"/>
          </p:cNvSpPr>
          <p:nvPr>
            <p:ph type="title"/>
          </p:nvPr>
        </p:nvSpPr>
        <p:spPr>
          <a:xfrm>
            <a:off x="2343730" y="380654"/>
            <a:ext cx="9433150" cy="719988"/>
          </a:xfrm>
        </p:spPr>
        <p:txBody>
          <a:bodyPr/>
          <a:lstStyle/>
          <a:p>
            <a:r>
              <a:rPr lang="fr-FR" dirty="0" smtClean="0"/>
              <a:t>Transparence des données entre les acteurs</a:t>
            </a:r>
            <a:endParaRPr lang="fr-FR" dirty="0"/>
          </a:p>
        </p:txBody>
      </p:sp>
      <p:sp>
        <p:nvSpPr>
          <p:cNvPr id="15" name="Espace réservé du texte 15"/>
          <p:cNvSpPr>
            <a:spLocks noGrp="1"/>
          </p:cNvSpPr>
          <p:nvPr>
            <p:ph type="body" sz="quarter" idx="13"/>
          </p:nvPr>
        </p:nvSpPr>
        <p:spPr>
          <a:xfrm>
            <a:off x="2425238" y="948096"/>
            <a:ext cx="6937303" cy="323935"/>
          </a:xfrm>
        </p:spPr>
        <p:txBody>
          <a:bodyPr/>
          <a:lstStyle/>
          <a:p>
            <a:r>
              <a:rPr lang="fr-FR" dirty="0" smtClean="0"/>
              <a:t>Une démarche </a:t>
            </a:r>
            <a:r>
              <a:rPr lang="fr-FR" dirty="0" smtClean="0"/>
              <a:t>continue (2) </a:t>
            </a:r>
            <a:endParaRPr lang="fr-FR" dirty="0"/>
          </a:p>
        </p:txBody>
      </p:sp>
    </p:spTree>
    <p:extLst>
      <p:ext uri="{BB962C8B-B14F-4D97-AF65-F5344CB8AC3E}">
        <p14:creationId xmlns:p14="http://schemas.microsoft.com/office/powerpoint/2010/main" val="41280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8" name="Espace réservé du pied de page 7"/>
          <p:cNvSpPr>
            <a:spLocks noGrp="1"/>
          </p:cNvSpPr>
          <p:nvPr>
            <p:ph type="ftr" sz="quarter" idx="3"/>
          </p:nvPr>
        </p:nvSpPr>
        <p:spPr>
          <a:xfrm>
            <a:off x="4092897" y="140654"/>
            <a:ext cx="7839908" cy="480000"/>
          </a:xfrm>
        </p:spPr>
        <p:txBody>
          <a:bodyPr/>
          <a:lstStyle/>
          <a:p>
            <a:r>
              <a:rPr lang="fr-FR" smtClean="0"/>
              <a:t>Direction générale</a:t>
            </a:r>
            <a:endParaRPr lang="fr-FR" dirty="0"/>
          </a:p>
        </p:txBody>
      </p:sp>
      <p:sp>
        <p:nvSpPr>
          <p:cNvPr id="14" name="Titre 5"/>
          <p:cNvSpPr>
            <a:spLocks noGrp="1"/>
          </p:cNvSpPr>
          <p:nvPr>
            <p:ph type="title"/>
          </p:nvPr>
        </p:nvSpPr>
        <p:spPr>
          <a:xfrm>
            <a:off x="2343730" y="380654"/>
            <a:ext cx="9433150" cy="719988"/>
          </a:xfrm>
        </p:spPr>
        <p:txBody>
          <a:bodyPr/>
          <a:lstStyle/>
          <a:p>
            <a:r>
              <a:rPr lang="fr-FR" dirty="0" smtClean="0"/>
              <a:t>Transparence des données entre les acteurs</a:t>
            </a:r>
            <a:endParaRPr lang="fr-FR" dirty="0"/>
          </a:p>
        </p:txBody>
      </p:sp>
      <p:sp>
        <p:nvSpPr>
          <p:cNvPr id="15" name="Espace réservé du texte 15"/>
          <p:cNvSpPr>
            <a:spLocks noGrp="1"/>
          </p:cNvSpPr>
          <p:nvPr>
            <p:ph type="body" sz="quarter" idx="13"/>
          </p:nvPr>
        </p:nvSpPr>
        <p:spPr>
          <a:xfrm>
            <a:off x="2425238" y="948096"/>
            <a:ext cx="6937303" cy="323935"/>
          </a:xfrm>
        </p:spPr>
        <p:txBody>
          <a:bodyPr/>
          <a:lstStyle/>
          <a:p>
            <a:r>
              <a:rPr lang="fr-FR" dirty="0" smtClean="0"/>
              <a:t>Une démarche </a:t>
            </a:r>
            <a:r>
              <a:rPr lang="fr-FR" dirty="0" smtClean="0"/>
              <a:t>continue (3) </a:t>
            </a:r>
            <a:endParaRPr lang="fr-FR" dirty="0"/>
          </a:p>
        </p:txBody>
      </p:sp>
      <p:pic>
        <p:nvPicPr>
          <p:cNvPr id="16" name="Image 15"/>
          <p:cNvPicPr>
            <a:picLocks noChangeAspect="1"/>
          </p:cNvPicPr>
          <p:nvPr/>
        </p:nvPicPr>
        <p:blipFill>
          <a:blip r:embed="rId2"/>
          <a:stretch>
            <a:fillRect/>
          </a:stretch>
        </p:blipFill>
        <p:spPr>
          <a:xfrm>
            <a:off x="1293091" y="1668084"/>
            <a:ext cx="9063680" cy="4196060"/>
          </a:xfrm>
          <a:prstGeom prst="rect">
            <a:avLst/>
          </a:prstGeom>
        </p:spPr>
      </p:pic>
      <p:sp>
        <p:nvSpPr>
          <p:cNvPr id="17" name="Ellipse 16"/>
          <p:cNvSpPr/>
          <p:nvPr/>
        </p:nvSpPr>
        <p:spPr>
          <a:xfrm>
            <a:off x="4387273" y="2178909"/>
            <a:ext cx="2142836" cy="108042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6105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buNone/>
            </a:pPr>
            <a:r>
              <a:rPr lang="fr-FR" dirty="0" smtClean="0"/>
              <a:t>Tableau de bord – Ville </a:t>
            </a:r>
            <a:endParaRPr lang="fr-FR" dirty="0"/>
          </a:p>
        </p:txBody>
      </p:sp>
      <p:sp>
        <p:nvSpPr>
          <p:cNvPr id="3" name="Espace réservé de la date 2"/>
          <p:cNvSpPr>
            <a:spLocks noGrp="1"/>
          </p:cNvSpPr>
          <p:nvPr>
            <p:ph type="dt" sz="half" idx="2"/>
          </p:nvPr>
        </p:nvSpPr>
        <p:spPr/>
        <p:txBody>
          <a:bodyPr/>
          <a:lstStyle/>
          <a:p>
            <a:r>
              <a:rPr lang="fr-FR" cap="all" smtClean="0"/>
              <a:t>09/12/2021</a:t>
            </a:r>
            <a:endParaRPr lang="fr-FR" cap="all" dirty="0"/>
          </a:p>
        </p:txBody>
      </p:sp>
      <p:sp>
        <p:nvSpPr>
          <p:cNvPr id="4" name="Espace réservé du numéro de diapositive 3"/>
          <p:cNvSpPr>
            <a:spLocks noGrp="1"/>
          </p:cNvSpPr>
          <p:nvPr>
            <p:ph type="sldNum" sz="quarter" idx="4"/>
          </p:nvPr>
        </p:nvSpPr>
        <p:spPr/>
        <p:txBody>
          <a:bodyPr/>
          <a:lstStyle/>
          <a:p>
            <a:fld id="{733122C9-A0B9-462F-8757-0847AD287B63}" type="slidenum">
              <a:rPr lang="fr-FR" smtClean="0"/>
              <a:pPr/>
              <a:t>5</a:t>
            </a:fld>
            <a:endParaRPr lang="fr-FR" dirty="0"/>
          </a:p>
        </p:txBody>
      </p:sp>
      <p:sp>
        <p:nvSpPr>
          <p:cNvPr id="5" name="Espace réservé du pied de page 4"/>
          <p:cNvSpPr>
            <a:spLocks noGrp="1"/>
          </p:cNvSpPr>
          <p:nvPr>
            <p:ph type="ftr" sz="quarter" idx="3"/>
          </p:nvPr>
        </p:nvSpPr>
        <p:spPr/>
        <p:txBody>
          <a:bodyPr/>
          <a:lstStyle/>
          <a:p>
            <a:r>
              <a:rPr lang="fr-FR" smtClean="0"/>
              <a:t>Direction générale</a:t>
            </a:r>
            <a:endParaRPr lang="fr-FR" dirty="0"/>
          </a:p>
        </p:txBody>
      </p:sp>
    </p:spTree>
    <p:extLst>
      <p:ext uri="{BB962C8B-B14F-4D97-AF65-F5344CB8AC3E}">
        <p14:creationId xmlns:p14="http://schemas.microsoft.com/office/powerpoint/2010/main" val="2022736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defTabSz="1219170"/>
            <a:fld id="{10C140CD-8AED-46FF-A9A2-77308F3F39AE}" type="slidenum">
              <a:rPr lang="fr-FR">
                <a:solidFill>
                  <a:srgbClr val="000000"/>
                </a:solidFill>
                <a:latin typeface="Arial"/>
              </a:rPr>
              <a:pPr defTabSz="1219170"/>
              <a:t>6</a:t>
            </a:fld>
            <a:endParaRPr lang="fr-FR" dirty="0">
              <a:solidFill>
                <a:srgbClr val="000000"/>
              </a:solidFill>
              <a:latin typeface="Arial"/>
            </a:endParaRPr>
          </a:p>
        </p:txBody>
      </p:sp>
      <p:sp>
        <p:nvSpPr>
          <p:cNvPr id="11" name="Espace réservé du texte 10"/>
          <p:cNvSpPr>
            <a:spLocks noGrp="1"/>
          </p:cNvSpPr>
          <p:nvPr>
            <p:ph type="body" sz="quarter" idx="13"/>
          </p:nvPr>
        </p:nvSpPr>
        <p:spPr>
          <a:xfrm>
            <a:off x="2845888" y="918150"/>
            <a:ext cx="11232819" cy="323935"/>
          </a:xfrm>
        </p:spPr>
        <p:txBody>
          <a:bodyPr/>
          <a:lstStyle/>
          <a:p>
            <a:r>
              <a:rPr lang="fr-FR" dirty="0" smtClean="0"/>
              <a:t>Objectifs</a:t>
            </a:r>
            <a:endParaRPr lang="fr-FR" dirty="0"/>
          </a:p>
        </p:txBody>
      </p:sp>
      <p:sp>
        <p:nvSpPr>
          <p:cNvPr id="10" name="Titre 9"/>
          <p:cNvSpPr>
            <a:spLocks noGrp="1"/>
          </p:cNvSpPr>
          <p:nvPr>
            <p:ph type="title"/>
          </p:nvPr>
        </p:nvSpPr>
        <p:spPr>
          <a:xfrm>
            <a:off x="2735627" y="306183"/>
            <a:ext cx="11233151" cy="719988"/>
          </a:xfrm>
        </p:spPr>
        <p:txBody>
          <a:bodyPr/>
          <a:lstStyle/>
          <a:p>
            <a:r>
              <a:rPr lang="fr-FR" dirty="0" smtClean="0"/>
              <a:t>Tableau de bord soins de ville </a:t>
            </a:r>
            <a:endParaRPr lang="fr-FR" dirty="0"/>
          </a:p>
        </p:txBody>
      </p:sp>
      <p:sp>
        <p:nvSpPr>
          <p:cNvPr id="12" name="Espace réservé du texte 11"/>
          <p:cNvSpPr>
            <a:spLocks noGrp="1"/>
          </p:cNvSpPr>
          <p:nvPr>
            <p:ph type="body" sz="quarter" idx="14"/>
          </p:nvPr>
        </p:nvSpPr>
        <p:spPr>
          <a:xfrm>
            <a:off x="561273" y="2235024"/>
            <a:ext cx="10944843" cy="1669461"/>
          </a:xfrm>
        </p:spPr>
        <p:txBody>
          <a:bodyPr/>
          <a:lstStyle/>
          <a:p>
            <a:pPr marL="503754" indent="-380990">
              <a:buFont typeface="Arial" panose="020B0604020202020204" pitchFamily="34" charset="0"/>
              <a:buChar char="•"/>
            </a:pPr>
            <a:r>
              <a:rPr lang="fr-FR" dirty="0"/>
              <a:t>Visualiser l’activité de médecine </a:t>
            </a:r>
            <a:r>
              <a:rPr lang="fr-FR" dirty="0" smtClean="0"/>
              <a:t>générale de </a:t>
            </a:r>
            <a:r>
              <a:rPr lang="fr-FR" dirty="0"/>
              <a:t>façon transparente et partagée entre ville / hôpital </a:t>
            </a:r>
            <a:endParaRPr lang="fr-FR" dirty="0" smtClean="0"/>
          </a:p>
          <a:p>
            <a:pPr marL="503754" indent="-380990">
              <a:buFont typeface="Arial" panose="020B0604020202020204" pitchFamily="34" charset="0"/>
              <a:buChar char="•"/>
            </a:pPr>
            <a:r>
              <a:rPr lang="fr-FR" dirty="0" smtClean="0"/>
              <a:t>Apprécier l’évolution de cette activité lors périodes hors PDSA / PDSA</a:t>
            </a:r>
          </a:p>
          <a:p>
            <a:pPr marL="503754" indent="-380990">
              <a:buFont typeface="Arial" panose="020B0604020202020204" pitchFamily="34" charset="0"/>
              <a:buChar char="•"/>
            </a:pPr>
            <a:r>
              <a:rPr lang="fr-FR" dirty="0" smtClean="0"/>
              <a:t>Objectiver les proportions de fermeture des cabinets de médecine générale avec une comparaison avec les années précédentes</a:t>
            </a:r>
          </a:p>
        </p:txBody>
      </p:sp>
      <p:sp>
        <p:nvSpPr>
          <p:cNvPr id="2" name="Espace réservé de la date 1"/>
          <p:cNvSpPr>
            <a:spLocks noGrp="1"/>
          </p:cNvSpPr>
          <p:nvPr>
            <p:ph type="dt" sz="half" idx="4294967295"/>
          </p:nvPr>
        </p:nvSpPr>
        <p:spPr>
          <a:xfrm>
            <a:off x="0" y="6618818"/>
            <a:ext cx="1487488" cy="144964"/>
          </a:xfrm>
        </p:spPr>
        <p:txBody>
          <a:bodyPr/>
          <a:lstStyle/>
          <a:p>
            <a:pPr defTabSz="1219170"/>
            <a:r>
              <a:rPr lang="fr-FR">
                <a:solidFill>
                  <a:srgbClr val="000000"/>
                </a:solidFill>
                <a:latin typeface="Arial"/>
              </a:rPr>
              <a:t>09/12/2021</a:t>
            </a:r>
            <a:endParaRPr lang="fr-FR" dirty="0">
              <a:solidFill>
                <a:srgbClr val="000000"/>
              </a:solidFill>
              <a:latin typeface="Arial"/>
            </a:endParaRPr>
          </a:p>
        </p:txBody>
      </p:sp>
      <p:sp>
        <p:nvSpPr>
          <p:cNvPr id="3" name="Espace réservé du pied de page 2"/>
          <p:cNvSpPr>
            <a:spLocks noGrp="1"/>
          </p:cNvSpPr>
          <p:nvPr>
            <p:ph type="ftr" sz="quarter" idx="4294967295"/>
          </p:nvPr>
        </p:nvSpPr>
        <p:spPr>
          <a:xfrm>
            <a:off x="7354899" y="183151"/>
            <a:ext cx="4318000" cy="596900"/>
          </a:xfrm>
        </p:spPr>
        <p:txBody>
          <a:bodyPr/>
          <a:lstStyle/>
          <a:p>
            <a:pPr defTabSz="1219170"/>
            <a:r>
              <a:rPr lang="fr-FR" dirty="0">
                <a:solidFill>
                  <a:srgbClr val="000000"/>
                </a:solidFill>
                <a:latin typeface="Arial"/>
              </a:rPr>
              <a:t>Direction générale</a:t>
            </a:r>
          </a:p>
        </p:txBody>
      </p:sp>
      <p:pic>
        <p:nvPicPr>
          <p:cNvPr id="13" name="Image 12"/>
          <p:cNvPicPr>
            <a:picLocks noChangeAspect="1"/>
          </p:cNvPicPr>
          <p:nvPr/>
        </p:nvPicPr>
        <p:blipFill>
          <a:blip r:embed="rId2"/>
          <a:stretch>
            <a:fillRect/>
          </a:stretch>
        </p:blipFill>
        <p:spPr>
          <a:xfrm>
            <a:off x="4402648" y="4302953"/>
            <a:ext cx="1620771" cy="1620771"/>
          </a:xfrm>
          <a:prstGeom prst="rect">
            <a:avLst/>
          </a:prstGeom>
        </p:spPr>
      </p:pic>
      <p:sp>
        <p:nvSpPr>
          <p:cNvPr id="14" name="Rectangle 13"/>
          <p:cNvSpPr/>
          <p:nvPr/>
        </p:nvSpPr>
        <p:spPr>
          <a:xfrm>
            <a:off x="2053276" y="4785472"/>
            <a:ext cx="1754006" cy="461665"/>
          </a:xfrm>
          <a:prstGeom prst="rect">
            <a:avLst/>
          </a:prstGeom>
        </p:spPr>
        <p:txBody>
          <a:bodyPr wrap="none">
            <a:spAutoFit/>
          </a:bodyPr>
          <a:lstStyle/>
          <a:p>
            <a:pPr defTabSz="1219170"/>
            <a:r>
              <a:rPr lang="fr-FR" sz="2133" dirty="0">
                <a:solidFill>
                  <a:srgbClr val="000000"/>
                </a:solidFill>
                <a:latin typeface="Arial"/>
              </a:rPr>
              <a:t>Partenaires</a:t>
            </a:r>
            <a:r>
              <a:rPr lang="fr-FR" sz="2400" dirty="0">
                <a:solidFill>
                  <a:srgbClr val="000000"/>
                </a:solidFill>
                <a:latin typeface="Arial"/>
              </a:rPr>
              <a:t> :</a:t>
            </a:r>
          </a:p>
        </p:txBody>
      </p:sp>
      <p:pic>
        <p:nvPicPr>
          <p:cNvPr id="15" name="Image 14"/>
          <p:cNvPicPr>
            <a:picLocks noChangeAspect="1"/>
          </p:cNvPicPr>
          <p:nvPr/>
        </p:nvPicPr>
        <p:blipFill>
          <a:blip r:embed="rId3"/>
          <a:stretch>
            <a:fillRect/>
          </a:stretch>
        </p:blipFill>
        <p:spPr>
          <a:xfrm>
            <a:off x="6723600" y="4590986"/>
            <a:ext cx="1764349" cy="1021465"/>
          </a:xfrm>
          <a:prstGeom prst="rect">
            <a:avLst/>
          </a:prstGeom>
        </p:spPr>
      </p:pic>
    </p:spTree>
    <p:extLst>
      <p:ext uri="{BB962C8B-B14F-4D97-AF65-F5344CB8AC3E}">
        <p14:creationId xmlns:p14="http://schemas.microsoft.com/office/powerpoint/2010/main" val="3177036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10" name="Espace réservé du texte 9"/>
          <p:cNvSpPr>
            <a:spLocks noGrp="1"/>
          </p:cNvSpPr>
          <p:nvPr>
            <p:ph type="body" sz="quarter" idx="13"/>
          </p:nvPr>
        </p:nvSpPr>
        <p:spPr>
          <a:xfrm>
            <a:off x="3022469" y="809140"/>
            <a:ext cx="5803536" cy="323935"/>
          </a:xfrm>
        </p:spPr>
        <p:txBody>
          <a:bodyPr/>
          <a:lstStyle/>
          <a:p>
            <a:r>
              <a:rPr lang="fr-FR" dirty="0" smtClean="0"/>
              <a:t>Illustration</a:t>
            </a:r>
            <a:endParaRPr lang="fr-FR" dirty="0"/>
          </a:p>
        </p:txBody>
      </p:sp>
      <p:sp>
        <p:nvSpPr>
          <p:cNvPr id="8" name="Espace réservé du pied de page 7"/>
          <p:cNvSpPr>
            <a:spLocks noGrp="1"/>
          </p:cNvSpPr>
          <p:nvPr>
            <p:ph type="ftr" sz="quarter" idx="3"/>
          </p:nvPr>
        </p:nvSpPr>
        <p:spPr/>
        <p:txBody>
          <a:bodyPr/>
          <a:lstStyle/>
          <a:p>
            <a:r>
              <a:rPr lang="fr-FR" dirty="0" smtClean="0"/>
              <a:t>Direction générale</a:t>
            </a:r>
            <a:endParaRPr lang="fr-FR" dirty="0"/>
          </a:p>
        </p:txBody>
      </p:sp>
      <p:pic>
        <p:nvPicPr>
          <p:cNvPr id="12" name="Image 11"/>
          <p:cNvPicPr>
            <a:picLocks noChangeAspect="1"/>
          </p:cNvPicPr>
          <p:nvPr/>
        </p:nvPicPr>
        <p:blipFill>
          <a:blip r:embed="rId2"/>
          <a:stretch>
            <a:fillRect/>
          </a:stretch>
        </p:blipFill>
        <p:spPr>
          <a:xfrm>
            <a:off x="1653669" y="1656380"/>
            <a:ext cx="8783422" cy="3893222"/>
          </a:xfrm>
          <a:prstGeom prst="rect">
            <a:avLst/>
          </a:prstGeom>
        </p:spPr>
      </p:pic>
      <p:sp>
        <p:nvSpPr>
          <p:cNvPr id="13" name="Titre 9"/>
          <p:cNvSpPr txBox="1">
            <a:spLocks/>
          </p:cNvSpPr>
          <p:nvPr/>
        </p:nvSpPr>
        <p:spPr>
          <a:xfrm>
            <a:off x="2948578" y="185312"/>
            <a:ext cx="1123315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soins de ville </a:t>
            </a:r>
            <a:endParaRPr lang="fr-FR" dirty="0"/>
          </a:p>
        </p:txBody>
      </p:sp>
    </p:spTree>
    <p:extLst>
      <p:ext uri="{BB962C8B-B14F-4D97-AF65-F5344CB8AC3E}">
        <p14:creationId xmlns:p14="http://schemas.microsoft.com/office/powerpoint/2010/main" val="37434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8" name="Espace réservé du pied de page 7"/>
          <p:cNvSpPr>
            <a:spLocks noGrp="1"/>
          </p:cNvSpPr>
          <p:nvPr>
            <p:ph type="ftr" sz="quarter" idx="3"/>
          </p:nvPr>
        </p:nvSpPr>
        <p:spPr/>
        <p:txBody>
          <a:bodyPr/>
          <a:lstStyle/>
          <a:p>
            <a:r>
              <a:rPr lang="fr-FR" dirty="0" smtClean="0"/>
              <a:t>Direction générale</a:t>
            </a:r>
            <a:endParaRPr lang="fr-FR" dirty="0"/>
          </a:p>
        </p:txBody>
      </p:sp>
      <p:pic>
        <p:nvPicPr>
          <p:cNvPr id="12" name="Image 11"/>
          <p:cNvPicPr>
            <a:picLocks noChangeAspect="1"/>
          </p:cNvPicPr>
          <p:nvPr/>
        </p:nvPicPr>
        <p:blipFill>
          <a:blip r:embed="rId2"/>
          <a:stretch>
            <a:fillRect/>
          </a:stretch>
        </p:blipFill>
        <p:spPr>
          <a:xfrm>
            <a:off x="947138" y="1566517"/>
            <a:ext cx="9975085" cy="4465590"/>
          </a:xfrm>
          <a:prstGeom prst="rect">
            <a:avLst/>
          </a:prstGeom>
        </p:spPr>
      </p:pic>
      <p:sp>
        <p:nvSpPr>
          <p:cNvPr id="10" name="Titre 9"/>
          <p:cNvSpPr txBox="1">
            <a:spLocks/>
          </p:cNvSpPr>
          <p:nvPr/>
        </p:nvSpPr>
        <p:spPr>
          <a:xfrm>
            <a:off x="2948578" y="185312"/>
            <a:ext cx="673113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soins de ville </a:t>
            </a:r>
            <a:endParaRPr lang="fr-FR" dirty="0"/>
          </a:p>
        </p:txBody>
      </p:sp>
      <p:sp>
        <p:nvSpPr>
          <p:cNvPr id="11" name="Espace réservé du texte 9"/>
          <p:cNvSpPr>
            <a:spLocks noGrp="1"/>
          </p:cNvSpPr>
          <p:nvPr>
            <p:ph type="body" sz="quarter" idx="13"/>
          </p:nvPr>
        </p:nvSpPr>
        <p:spPr>
          <a:xfrm>
            <a:off x="3022469" y="809140"/>
            <a:ext cx="5803536" cy="323935"/>
          </a:xfrm>
        </p:spPr>
        <p:txBody>
          <a:bodyPr/>
          <a:lstStyle/>
          <a:p>
            <a:r>
              <a:rPr lang="fr-FR" dirty="0" smtClean="0"/>
              <a:t>Illustration (2)</a:t>
            </a:r>
            <a:endParaRPr lang="fr-FR" dirty="0"/>
          </a:p>
        </p:txBody>
      </p:sp>
    </p:spTree>
    <p:extLst>
      <p:ext uri="{BB962C8B-B14F-4D97-AF65-F5344CB8AC3E}">
        <p14:creationId xmlns:p14="http://schemas.microsoft.com/office/powerpoint/2010/main" val="2811621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Espace réservé de la date 5"/>
          <p:cNvSpPr>
            <a:spLocks noGrp="1"/>
          </p:cNvSpPr>
          <p:nvPr>
            <p:ph type="dt" sz="half" idx="2"/>
          </p:nvPr>
        </p:nvSpPr>
        <p:spPr/>
        <p:txBody>
          <a:bodyPr/>
          <a:lstStyle/>
          <a:p>
            <a:r>
              <a:rPr lang="fr-FR" cap="all" smtClean="0"/>
              <a:t>09/12/2021</a:t>
            </a:r>
            <a:endParaRPr lang="fr-FR" cap="all" dirty="0"/>
          </a:p>
        </p:txBody>
      </p:sp>
      <p:sp>
        <p:nvSpPr>
          <p:cNvPr id="8" name="Espace réservé du pied de page 7"/>
          <p:cNvSpPr>
            <a:spLocks noGrp="1"/>
          </p:cNvSpPr>
          <p:nvPr>
            <p:ph type="ftr" sz="quarter" idx="3"/>
          </p:nvPr>
        </p:nvSpPr>
        <p:spPr/>
        <p:txBody>
          <a:bodyPr/>
          <a:lstStyle/>
          <a:p>
            <a:r>
              <a:rPr lang="fr-FR" smtClean="0"/>
              <a:t>Direction générale</a:t>
            </a:r>
            <a:endParaRPr lang="fr-FR" dirty="0"/>
          </a:p>
        </p:txBody>
      </p:sp>
      <p:pic>
        <p:nvPicPr>
          <p:cNvPr id="12" name="Image 11"/>
          <p:cNvPicPr>
            <a:picLocks noChangeAspect="1"/>
          </p:cNvPicPr>
          <p:nvPr/>
        </p:nvPicPr>
        <p:blipFill>
          <a:blip r:embed="rId2"/>
          <a:stretch>
            <a:fillRect/>
          </a:stretch>
        </p:blipFill>
        <p:spPr>
          <a:xfrm>
            <a:off x="687996" y="1261259"/>
            <a:ext cx="10715874" cy="4756364"/>
          </a:xfrm>
          <a:prstGeom prst="rect">
            <a:avLst/>
          </a:prstGeom>
        </p:spPr>
      </p:pic>
      <p:sp>
        <p:nvSpPr>
          <p:cNvPr id="10" name="Titre 9"/>
          <p:cNvSpPr txBox="1">
            <a:spLocks/>
          </p:cNvSpPr>
          <p:nvPr/>
        </p:nvSpPr>
        <p:spPr>
          <a:xfrm>
            <a:off x="2948578" y="185312"/>
            <a:ext cx="673113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dirty="0" smtClean="0"/>
              <a:t>Tableau de bord soins de ville </a:t>
            </a:r>
            <a:endParaRPr lang="fr-FR" dirty="0"/>
          </a:p>
        </p:txBody>
      </p:sp>
      <p:sp>
        <p:nvSpPr>
          <p:cNvPr id="11" name="Espace réservé du texte 9"/>
          <p:cNvSpPr>
            <a:spLocks noGrp="1"/>
          </p:cNvSpPr>
          <p:nvPr>
            <p:ph type="body" sz="quarter" idx="13"/>
          </p:nvPr>
        </p:nvSpPr>
        <p:spPr>
          <a:xfrm>
            <a:off x="3022469" y="809140"/>
            <a:ext cx="5803536" cy="323935"/>
          </a:xfrm>
        </p:spPr>
        <p:txBody>
          <a:bodyPr/>
          <a:lstStyle/>
          <a:p>
            <a:r>
              <a:rPr lang="fr-FR" dirty="0" smtClean="0"/>
              <a:t>Illustration (3)</a:t>
            </a:r>
            <a:endParaRPr lang="fr-FR" dirty="0"/>
          </a:p>
        </p:txBody>
      </p:sp>
    </p:spTree>
    <p:extLst>
      <p:ext uri="{BB962C8B-B14F-4D97-AF65-F5344CB8AC3E}">
        <p14:creationId xmlns:p14="http://schemas.microsoft.com/office/powerpoint/2010/main" val="2546602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ARS_GD EST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docProps/app.xml><?xml version="1.0" encoding="utf-8"?>
<Properties xmlns="http://schemas.openxmlformats.org/officeDocument/2006/extended-properties" xmlns:vt="http://schemas.openxmlformats.org/officeDocument/2006/docPropsVTypes">
  <TotalTime>669</TotalTime>
  <Words>860</Words>
  <Application>Microsoft Office PowerPoint</Application>
  <PresentationFormat>Grand écran</PresentationFormat>
  <Paragraphs>162</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roboto</vt:lpstr>
      <vt:lpstr>Tahoma</vt:lpstr>
      <vt:lpstr>Wingdings</vt:lpstr>
      <vt:lpstr>TEMPLATE_ARS_GD EST 16-9</vt:lpstr>
      <vt:lpstr>Présentation PowerPoint</vt:lpstr>
      <vt:lpstr>Transparence des données entre les acteurs</vt:lpstr>
      <vt:lpstr>Transparence des données entre les acteurs</vt:lpstr>
      <vt:lpstr>Transparence des données entre les acteurs</vt:lpstr>
      <vt:lpstr>Tableau de bord – Ville </vt:lpstr>
      <vt:lpstr>Tableau de bord soins de ville </vt:lpstr>
      <vt:lpstr>Présentation PowerPoint</vt:lpstr>
      <vt:lpstr>Présentation PowerPoint</vt:lpstr>
      <vt:lpstr>Présentation PowerPoint</vt:lpstr>
      <vt:lpstr>Tableau de bord - Ville</vt:lpstr>
      <vt:lpstr>Tableau de bord CPTS</vt:lpstr>
      <vt:lpstr>Tableau de bord CPTS</vt:lpstr>
      <vt:lpstr>CPTS et soins non programmés</vt:lpstr>
      <vt:lpstr>Présentation PowerPoint</vt:lpstr>
      <vt:lpstr>Présentation PowerPoint</vt:lpstr>
      <vt:lpstr>Tableau de bord CPTS</vt:lpstr>
      <vt:lpstr>Présentation PowerPoint</vt:lpstr>
      <vt:lpstr>Tableau de bord CPTS</vt:lpstr>
      <vt:lpstr>Tableau de bord CPTS</vt:lpstr>
      <vt:lpstr>Tableau de bord CPTS</vt:lpstr>
    </vt:vector>
  </TitlesOfParts>
  <Company>Ministère des affaires sociales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HELLMANN, Romain (ARS-GRANDEST)</dc:creator>
  <cp:lastModifiedBy>HELLMANN, Romain (ARS-GRANDEST)</cp:lastModifiedBy>
  <cp:revision>16</cp:revision>
  <dcterms:created xsi:type="dcterms:W3CDTF">2023-03-15T08:55:50Z</dcterms:created>
  <dcterms:modified xsi:type="dcterms:W3CDTF">2023-03-16T13:18:39Z</dcterms:modified>
</cp:coreProperties>
</file>