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45" r:id="rId3"/>
    <p:sldId id="333" r:id="rId4"/>
    <p:sldId id="335" r:id="rId5"/>
    <p:sldId id="337" r:id="rId6"/>
    <p:sldId id="332" r:id="rId7"/>
    <p:sldId id="264" r:id="rId8"/>
    <p:sldId id="336" r:id="rId9"/>
    <p:sldId id="338" r:id="rId10"/>
    <p:sldId id="340" r:id="rId11"/>
    <p:sldId id="341" r:id="rId12"/>
    <p:sldId id="334" r:id="rId13"/>
    <p:sldId id="258" r:id="rId14"/>
    <p:sldId id="259" r:id="rId15"/>
    <p:sldId id="260" r:id="rId16"/>
    <p:sldId id="34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02C69-02D4-854D-998A-821CBC53199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3D18-CE84-0640-8269-210052BC8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79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to Alice, Pierre and Lionel for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invitation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congress</a:t>
            </a:r>
            <a:r>
              <a:rPr lang="fr-FR" dirty="0"/>
              <a:t> </a:t>
            </a:r>
            <a:r>
              <a:rPr lang="fr-FR" dirty="0" err="1"/>
              <a:t>dedicated</a:t>
            </a:r>
            <a:r>
              <a:rPr lang="fr-FR" dirty="0"/>
              <a:t> to </a:t>
            </a:r>
            <a:r>
              <a:rPr lang="fr-FR" dirty="0" err="1"/>
              <a:t>cardiac</a:t>
            </a:r>
            <a:r>
              <a:rPr lang="fr-FR" dirty="0"/>
              <a:t> </a:t>
            </a:r>
            <a:r>
              <a:rPr lang="fr-FR" dirty="0" err="1"/>
              <a:t>arrest</a:t>
            </a:r>
            <a:r>
              <a:rPr lang="fr-FR" dirty="0"/>
              <a:t>. I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invited</a:t>
            </a:r>
            <a:r>
              <a:rPr lang="fr-FR" dirty="0"/>
              <a:t> to talk about </a:t>
            </a:r>
            <a:r>
              <a:rPr lang="fr-FR" dirty="0" err="1"/>
              <a:t>epinephrin</a:t>
            </a:r>
            <a:r>
              <a:rPr lang="fr-FR" dirty="0"/>
              <a:t> in the management of </a:t>
            </a:r>
            <a:r>
              <a:rPr lang="fr-FR" dirty="0" err="1"/>
              <a:t>cardiac</a:t>
            </a:r>
            <a:r>
              <a:rPr lang="fr-FR" dirty="0"/>
              <a:t> </a:t>
            </a:r>
            <a:r>
              <a:rPr lang="fr-FR" dirty="0" err="1"/>
              <a:t>arrest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one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themes</a:t>
            </a:r>
            <a:r>
              <a:rPr lang="fr-FR" dirty="0"/>
              <a:t> in Nancy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2057-9970-BA47-BA19-5CFA7F5A04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25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07CCF-E9E0-F549-BA5C-0213AD9D01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8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09999C-5014-7057-D798-27EE6818E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09850BB-57B8-0D79-994B-052B72C8B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49B81D9-67C6-6492-D4A8-C5FE39B2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9A8A4A-9C9C-24A6-1D39-8A8D11A7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B87844-F5A3-E99B-ABA5-9AD9BC1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EA0A48-497B-87C1-6C2A-F6E54C22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65684B0-F8F3-F36E-E341-4F1B0DF3A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96320B0-56BA-A215-1FFF-3A62A4EF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243A38-59A5-0BC5-6BD6-59C70D88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ED77EEF-46B6-8093-0749-5D4506E6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734DE2B-27E8-F3BB-FAFA-B2A17C031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703C313-A5B4-6D88-0A9A-5274D2832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BA32D1-C0D2-DA2A-A8AA-DCBCE9E7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38AE837-757B-B686-38DB-06ED9D17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9D5FEE-FCA7-DE07-4012-7AC1D0F4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1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4527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3DAA0C-15B3-8670-ED98-8009985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46F6DAE-6B1A-4425-0728-EF36CFC6D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302DD11-536F-3A39-D59B-A3E302A0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1E71A9A-A077-5EFE-E747-C6DF6212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0CD12C-0D24-16C9-68EE-CFE1393D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3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603B82-E4DE-B3F0-6FF3-1C1B8C13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9353B5F-C130-615A-D5BF-84F8B1815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3A60773-5D25-3891-4A13-6A516919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1EC322D-43ED-10D2-3166-33DF739E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ADAF328-94D7-3A4D-7426-A15DBA8A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06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D2D94A-BF64-5617-43D1-1AEB52DE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8C203ED-D377-BA5F-B833-B6AAD60B6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9947F76-975C-777F-A333-6AE2F957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155E374-F917-EAD3-7CD6-4474913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1824452-2531-8586-5B07-65E0F77C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D8A995-5DBA-C666-B3D6-4AC1C1A5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76C0C6-A730-1D7A-D04D-6652C5B7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27E7023-46CE-88F3-0D13-50904B938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86C5A0A-4CA0-BF06-B225-3B40E744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37F37DF-BFC1-DEB1-908F-43E88EC6F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38C26C3-0318-4058-8D62-2DE11F410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70E9ECE-9DCF-AEDA-5EB4-AC8D9745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4054775-7699-818C-1D79-55A5DABC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E42A34B-4896-0DC2-A3C3-28C1079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1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81AA33-2F20-8D34-3A9C-C6FEB23E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AF89BE0-288C-C310-2AAB-F75D5A0C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B93CE79-6EC2-7B69-25D7-42605C4B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9DAFA9F-A8DF-9472-193A-40E0E0C0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763AE1B-8E58-2918-D71F-070CFECA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9EE7089-9103-D6CC-06D0-09EEB70E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691134B-59A3-85CA-EA5D-D74DB5D1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04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B88292-43BC-E3A0-1AE1-1E80439D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0F801CA-80D4-421E-DB31-C6B3C7D8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B2E3A08-BA6B-0644-F951-5EDC2951B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8F2D1DC-A60C-7D93-7190-659A9C3C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6446F46-BFB6-B663-26D2-5B0DE010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49A35CD-B1BC-64CA-1183-FC86AEC2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9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FBD8D3-2598-D2CB-EFFC-7CF83D68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B8B7431-08FB-B11D-197A-52675040A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C6155CA-2CF8-399D-0A2B-54B6212C7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4546112-2F0F-D79F-460C-679C35AD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0D82F1F-F725-6C59-B229-07DFA5EE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8B14384-B35A-A405-8AE8-F861E13F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8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6D93E50-A1BF-4C49-9B8A-7DC23F26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E4EA06E-554A-9C27-44D2-46FCA30B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7EF5E10-DF01-3678-F58B-7A238986C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8EE7-0499-2249-8EE7-C81B29061BB8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E873113-1F3A-76D6-D623-9A02EE4ED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781A961-2EDE-3D7C-733D-6E0DF3AA5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68DE-A08D-5249-9E30-C81139E2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1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png"/><Relationship Id="rId7" Type="http://schemas.openxmlformats.org/officeDocument/2006/relationships/image" Target="cid:image004.png@01D737C8.C3CBCFE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452-standing-human-business-question-mark-behavio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137">
            <a:off x="2292617" y="-786445"/>
            <a:ext cx="5911468" cy="8120228"/>
          </a:xfrm>
          <a:prstGeom prst="rect">
            <a:avLst/>
          </a:prstGeom>
          <a:ln w="34925">
            <a:noFill/>
          </a:ln>
          <a:effectLst>
            <a:innerShdw blurRad="63500" dir="7500000">
              <a:schemeClr val="bg1">
                <a:alpha val="0"/>
              </a:schemeClr>
            </a:innerShdw>
          </a:effectLst>
          <a:scene3d>
            <a:camera prst="perspectiveFront" fov="2700000">
              <a:rot lat="137787" lon="1980852" rev="2503908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85" y="5838419"/>
            <a:ext cx="845891" cy="7787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11086101" y="950438"/>
            <a:ext cx="2050741" cy="149861"/>
          </a:xfrm>
          <a:prstGeom prst="rect">
            <a:avLst/>
          </a:prstGeom>
          <a:solidFill>
            <a:srgbClr val="72C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2C4B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10930770" y="5602368"/>
            <a:ext cx="2361402" cy="149862"/>
          </a:xfrm>
          <a:prstGeom prst="rect">
            <a:avLst/>
          </a:prstGeom>
          <a:solidFill>
            <a:srgbClr val="F47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2C4B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10977551" y="3198739"/>
            <a:ext cx="2267846" cy="149862"/>
          </a:xfrm>
          <a:prstGeom prst="rect">
            <a:avLst/>
          </a:prstGeom>
          <a:solidFill>
            <a:srgbClr val="FCD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2C4BA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8" y="5893110"/>
            <a:ext cx="1726935" cy="909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05C811-8F46-3941-8BB6-216B79DC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8">
            <a:extLst>
              <a:ext uri="{FF2B5EF4-FFF2-40B4-BE49-F238E27FC236}">
                <a16:creationId xmlns:a16="http://schemas.microsoft.com/office/drawing/2014/main" xmlns="" id="{266BB946-D2E7-7044-915E-2927F930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69" y="5799708"/>
            <a:ext cx="4154125" cy="8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79D4FE3-D4E1-8646-8FAE-71687BC5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22B0E91-21C4-944E-89E8-2899B6C8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2DF4D6C-7238-F949-B975-7687C93D4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1466" y="5652952"/>
            <a:ext cx="1493141" cy="1149719"/>
          </a:xfrm>
          <a:prstGeom prst="rect">
            <a:avLst/>
          </a:prstGeom>
        </p:spPr>
      </p:pic>
      <p:sp>
        <p:nvSpPr>
          <p:cNvPr id="23" name="Sous-titre 5">
            <a:extLst>
              <a:ext uri="{FF2B5EF4-FFF2-40B4-BE49-F238E27FC236}">
                <a16:creationId xmlns:a16="http://schemas.microsoft.com/office/drawing/2014/main" xmlns="" id="{7396BF50-2B48-5E42-872B-A12AA040DF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44238" y="4284185"/>
            <a:ext cx="4903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/>
              <a:t>Pr</a:t>
            </a:r>
            <a:r>
              <a:rPr lang="en-US" sz="1400" b="1" dirty="0"/>
              <a:t> Tahar Chouihed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SAMU-SMUR et Service </a:t>
            </a:r>
            <a:r>
              <a:rPr lang="en-US" sz="1400" dirty="0" err="1"/>
              <a:t>d’Urgences</a:t>
            </a:r>
            <a:r>
              <a:rPr lang="en-US" sz="1400" dirty="0"/>
              <a:t> – CHRU Nancy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Centre </a:t>
            </a:r>
            <a:r>
              <a:rPr lang="en-US" sz="1400" dirty="0" err="1"/>
              <a:t>d’Investigation</a:t>
            </a:r>
            <a:r>
              <a:rPr lang="en-US" sz="1400" dirty="0"/>
              <a:t> Clinique </a:t>
            </a:r>
            <a:r>
              <a:rPr lang="en-US" sz="1400" dirty="0" err="1"/>
              <a:t>Plurithématique</a:t>
            </a: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UMR_S 1116: </a:t>
            </a:r>
            <a:r>
              <a:rPr lang="en-US" sz="1400" dirty="0" err="1"/>
              <a:t>Défaillance</a:t>
            </a:r>
            <a:r>
              <a:rPr lang="en-US" sz="1400" dirty="0"/>
              <a:t> Cardio-</a:t>
            </a:r>
            <a:r>
              <a:rPr lang="en-US" sz="1400" dirty="0" err="1"/>
              <a:t>vasculaire</a:t>
            </a:r>
            <a:r>
              <a:rPr lang="en-US" sz="1400" dirty="0"/>
              <a:t> </a:t>
            </a:r>
            <a:r>
              <a:rPr lang="en-US" sz="1400" dirty="0" err="1"/>
              <a:t>Aigues</a:t>
            </a:r>
            <a:r>
              <a:rPr lang="en-US" sz="1400" dirty="0"/>
              <a:t> et </a:t>
            </a:r>
            <a:r>
              <a:rPr lang="en-US" sz="1400" dirty="0" err="1"/>
              <a:t>Chroniques</a:t>
            </a:r>
            <a:endParaRPr lang="en-US" sz="1400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4E5FC242-B266-394A-87CF-7EF32A76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3" y="3272061"/>
            <a:ext cx="12019935" cy="792322"/>
          </a:xfrm>
          <a:noFill/>
          <a:effectLst>
            <a:outerShdw blurRad="1524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5400" b="1" dirty="0"/>
              <a:t>Réflexions régionales sur les </a:t>
            </a:r>
            <a:br>
              <a:rPr lang="fr-FR" sz="5400" b="1" dirty="0"/>
            </a:br>
            <a:r>
              <a:rPr lang="fr-FR" sz="5400" b="1" dirty="0" err="1"/>
              <a:t>SMURs</a:t>
            </a:r>
            <a:r>
              <a:rPr lang="fr-FR" sz="5400" b="1" dirty="0"/>
              <a:t> paramédicalisés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382D84-E340-B294-3C56-BD0233DA71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4" t="15529" r="5259"/>
          <a:stretch/>
        </p:blipFill>
        <p:spPr>
          <a:xfrm>
            <a:off x="4462463" y="241427"/>
            <a:ext cx="7053263" cy="14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A7A12B-0161-641F-57C0-E06A8FF6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</a:rPr>
              <a:t>Typologie des interventions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4BE9E6A-5C5E-ECCA-5E1B-CD88EAAA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5" y="25124"/>
            <a:ext cx="7230808" cy="685177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CD4E634-C149-F972-894E-5FBCD6F3EEFF}"/>
              </a:ext>
            </a:extLst>
          </p:cNvPr>
          <p:cNvSpPr/>
          <p:nvPr/>
        </p:nvSpPr>
        <p:spPr>
          <a:xfrm>
            <a:off x="4527806" y="3314700"/>
            <a:ext cx="3044570" cy="32861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8DA45DD-192F-32DE-0323-AA50A5B13441}"/>
              </a:ext>
            </a:extLst>
          </p:cNvPr>
          <p:cNvSpPr/>
          <p:nvPr/>
        </p:nvSpPr>
        <p:spPr>
          <a:xfrm>
            <a:off x="4527805" y="6315075"/>
            <a:ext cx="6802183" cy="5429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227E10-C561-2937-6ACA-15A33C9A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0C3E975-D87D-C924-2F5E-365687970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11"/>
          <a:stretch/>
        </p:blipFill>
        <p:spPr>
          <a:xfrm>
            <a:off x="4216525" y="1424798"/>
            <a:ext cx="7818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B23FAF-D957-7F43-3066-19C636064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773" y="167022"/>
            <a:ext cx="7534655" cy="3566160"/>
          </a:xfrm>
        </p:spPr>
        <p:txBody>
          <a:bodyPr anchor="b"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Protocole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ReGraMe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« Réponse graduée en médecine d’urgence préhospitalière : un essai multicentrique randomisé contrôlé 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20BB14F-6EB5-950C-83E9-F2E2A3F8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LOI déposée au PREPS 2022-2023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Jenvrin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- Pr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Montassier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(CHU de Nantes)</a:t>
            </a:r>
          </a:p>
        </p:txBody>
      </p:sp>
      <p:pic>
        <p:nvPicPr>
          <p:cNvPr id="5" name="Picture 4" descr="Une image contenant flèche&#10;&#10;Description générée automatiquement">
            <a:extLst>
              <a:ext uri="{FF2B5EF4-FFF2-40B4-BE49-F238E27FC236}">
                <a16:creationId xmlns:a16="http://schemas.microsoft.com/office/drawing/2014/main" xmlns="" id="{E9451E26-1C4A-E9F4-D757-BD35E9C66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2" r="2884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reau avec stéthoscope et un clavier d’ordinateur">
            <a:extLst>
              <a:ext uri="{FF2B5EF4-FFF2-40B4-BE49-F238E27FC236}">
                <a16:creationId xmlns:a16="http://schemas.microsoft.com/office/drawing/2014/main" xmlns="" id="{F7460109-508A-9F55-D443-E5D83A46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53" r="2101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7FD0F3-AD70-0B1F-3650-820DBBA1B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L’objectif principal :</a:t>
            </a:r>
          </a:p>
          <a:p>
            <a:pPr lvl="1" algn="just"/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Evaluer 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une étude prospective, multicentrique, randomisée, ouverte, la non-infériorité d’un SMUP versus un SMUR dans un panel d’indications définies par un groupe d’expert du soin préhospitalier</a:t>
            </a:r>
          </a:p>
        </p:txBody>
      </p:sp>
    </p:spTree>
    <p:extLst>
      <p:ext uri="{BB962C8B-B14F-4D97-AF65-F5344CB8AC3E}">
        <p14:creationId xmlns:p14="http://schemas.microsoft.com/office/powerpoint/2010/main" val="7008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4E5C2C0-398F-1C00-2254-96567BF0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627"/>
            <a:ext cx="10515600" cy="614130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sz="1800" b="1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objectifs secondaires: </a:t>
            </a:r>
          </a:p>
          <a:p>
            <a:pPr lvl="0"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Évaluer le nombre d'interventions du médecin dans le groupe SMUP</a:t>
            </a:r>
          </a:p>
          <a:p>
            <a:pPr lvl="0"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Évaluer le nombre de patients décédés dans les 2 groupes (groupe SMUR et groupe SMUP)</a:t>
            </a:r>
          </a:p>
          <a:p>
            <a:pPr algn="just">
              <a:lnSpc>
                <a:spcPct val="150000"/>
              </a:lnSpc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Evaluer le nombre de patients laissés sur place dans les 2 groupes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(groupe SMUR et groupe SMUP)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Évaluer les besoins, la satisfaction et l’acceptabilité du médecin régulateur urgentiste, des paramédicaux et des patients de la prise en charge préhospitalière dans le groupe SMUP</a:t>
            </a:r>
          </a:p>
          <a:p>
            <a:pPr lvl="0"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Évaluer l’impact médico-économique du SMUP versus le SMUR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Évaluer survenue d’un événement indésirable grave 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Évaluer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l’i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mpact sur la disponibilité de régulation MU</a:t>
            </a:r>
          </a:p>
          <a:p>
            <a:pPr marL="0" indent="0">
              <a:buNone/>
            </a:pPr>
            <a:endParaRPr lang="fr-FR" sz="1800" i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b="1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Cette étude se déroulera sur une période de 24 mois et inclura 680 patients dans 6 centres participants</a:t>
            </a:r>
            <a:endParaRPr lang="fr-FR" sz="1800" b="1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A5F4AD9-7454-7C54-4F60-51EF93A4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"/>
            <a:ext cx="10515600" cy="6487297"/>
          </a:xfrm>
        </p:spPr>
        <p:txBody>
          <a:bodyPr>
            <a:norm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Critères d’inclusion: 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Âgé de plus de 18 ans 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Patient avec : 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douleur thoracique aiguë nécessitant la réalisation d’un électrocardiogramme,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douleur aiguë, y compris brûlure hyperalgique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réaction allergique sévère nécessitant une administration d’adrénaline en intramusculaire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exacerbation aiguë d’asthme nécessitant une aérosolthérapie et pour laquelle une ventilation mécanique n’est pas indiquée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état de mal épileptique pour lequel la mise en place d’une ventilation mécanique d’emblée n’est pas indiquée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Tachycardie paroxystique supraventriculaire par réentrée intranodale (maladie de Bouveret), à condition qu’il ne s’agisse pas du premier épisode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Hypoglycémie sévère nécessitant l’administration intraveineuse de glucose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Patient affilié au régime de sécurité sociale</a:t>
            </a: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Critères de non-inclusion: 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Patient :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Avec une douleur thoracique mal tolérée d’après le MRU (malaise, pâleur, sueurs profuses, détresse respiratoire aiguë) 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Présentant un trouble de conscience justifiant d’emblée d’une maîtrise des voies aériennes d’après le MRU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état de choc suspecté par le MRU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Ayant un premier épisode de maladie de Bouveret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Ayant un traumatisme nécessitant une réaxation de membre périphérique 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Avec une exacerbation aiguë d’asthme et des signes de gravité extrême (impossibilité de parler, FR &gt; 40/min, pauses ventilatoire, troubles de la vigilance.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Avec une indication de limitations des thérapeutiques actives</a:t>
            </a:r>
          </a:p>
          <a:p>
            <a:pPr lvl="2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Sous tutelle, curatelle et sauvegarde de justice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53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graphique vectoriel&#10;&#10;Description générée automatiquement">
            <a:extLst>
              <a:ext uri="{FF2B5EF4-FFF2-40B4-BE49-F238E27FC236}">
                <a16:creationId xmlns:a16="http://schemas.microsoft.com/office/drawing/2014/main" xmlns="" id="{E9291283-9A05-0669-B032-C18F3E685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59FF5-4F4A-12C1-DD4F-ABD1957A2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8" b="8853"/>
          <a:stretch/>
        </p:blipFill>
        <p:spPr>
          <a:xfrm>
            <a:off x="-3048" y="79786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C3B9B4B-151F-5F5E-CD97-3F879929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6209553" cy="20288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637B801-CACF-D0B3-EF76-BA228D6DF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98" y="3060657"/>
            <a:ext cx="7371184" cy="9034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CEE889-2C97-7E42-694B-B0339ACEE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98" y="5000625"/>
            <a:ext cx="6296093" cy="13881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54F8866-5212-13F6-1800-6D75D02BF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727" y="6402786"/>
            <a:ext cx="241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43E7DC-5101-4E7C-ADB5-596311F53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B8BCA7A-6464-4C53-A572-89B2B3C2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22AE9652-1C99-B73F-C5D5-C1EAF9D9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720524"/>
          </a:xfrm>
        </p:spPr>
        <p:txBody>
          <a:bodyPr>
            <a:normAutofit/>
          </a:bodyPr>
          <a:lstStyle/>
          <a:p>
            <a:r>
              <a:rPr lang="fr-FR" sz="5400" b="1" dirty="0"/>
              <a:t>Contexte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F56F68-30BB-47CE-565A-04DD63A3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63" y="1693537"/>
            <a:ext cx="11883962" cy="4435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3600" dirty="0"/>
              <a:t>Demande croissante de soins </a:t>
            </a:r>
            <a:r>
              <a:rPr lang="fr-FR" sz="3600" dirty="0" err="1"/>
              <a:t>pré-hospitaliers</a:t>
            </a:r>
            <a:r>
              <a:rPr lang="fr-FR" sz="3600" dirty="0"/>
              <a:t> </a:t>
            </a:r>
          </a:p>
          <a:p>
            <a:pPr marL="0" indent="0" algn="ctr">
              <a:buNone/>
            </a:pPr>
            <a:r>
              <a:rPr lang="fr-FR" sz="3600" dirty="0"/>
              <a:t>+ </a:t>
            </a:r>
          </a:p>
          <a:p>
            <a:pPr marL="0" indent="0" algn="ctr">
              <a:buNone/>
            </a:pPr>
            <a:r>
              <a:rPr lang="fr-FR" sz="3600" dirty="0"/>
              <a:t>Demande croissante de RH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3600" b="1" dirty="0"/>
              <a:t>=&gt; réflexion sur une réponse graduée à l’AMU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2" name="Image 1" descr="Une image contenant texte, lettre&#10;&#10;Description générée automatiquement">
            <a:extLst>
              <a:ext uri="{FF2B5EF4-FFF2-40B4-BE49-F238E27FC236}">
                <a16:creationId xmlns:a16="http://schemas.microsoft.com/office/drawing/2014/main" xmlns="" id="{5841B925-19AE-84D3-9C5A-5F940334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44" y="0"/>
            <a:ext cx="3541508" cy="2054074"/>
          </a:xfrm>
          <a:prstGeom prst="rect">
            <a:avLst/>
          </a:prstGeom>
        </p:spPr>
      </p:pic>
      <p:pic>
        <p:nvPicPr>
          <p:cNvPr id="5" name="Image 4" descr="Une image contenant texte, lettre&#10;&#10;Description générée automatiquement">
            <a:extLst>
              <a:ext uri="{FF2B5EF4-FFF2-40B4-BE49-F238E27FC236}">
                <a16:creationId xmlns:a16="http://schemas.microsoft.com/office/drawing/2014/main" xmlns="" id="{AA8FDE82-2A7B-07E2-17B8-B55EAF4E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" t="88879" r="6934" b="1221"/>
          <a:stretch/>
        </p:blipFill>
        <p:spPr>
          <a:xfrm>
            <a:off x="200216" y="5743575"/>
            <a:ext cx="11867858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298A62-7C12-4794-3D93-96CA5C90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CF1ABD-309A-9FA5-A5F4-5FAAF0A3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188"/>
            <a:ext cx="10515600" cy="4351338"/>
          </a:xfrm>
        </p:spPr>
        <p:txBody>
          <a:bodyPr/>
          <a:lstStyle/>
          <a:p>
            <a:r>
              <a:rPr lang="fr-FR" dirty="0"/>
              <a:t>Utilisation et valorisation des compétences paramédicales  </a:t>
            </a:r>
          </a:p>
          <a:p>
            <a:endParaRPr lang="fr-FR" dirty="0"/>
          </a:p>
          <a:p>
            <a:r>
              <a:rPr lang="fr-FR" dirty="0"/>
              <a:t>Nouvelles technologies et outils de communications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9545314-7692-DDBC-FF32-717E029340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6477000" y="14685"/>
            <a:ext cx="5715000" cy="4178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96ABA74-C679-75E3-D62B-25BA3299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" t="86170" r="4167"/>
          <a:stretch/>
        </p:blipFill>
        <p:spPr>
          <a:xfrm>
            <a:off x="465884" y="4985544"/>
            <a:ext cx="11260232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065A08-9993-CA1E-6C7E-539E2A64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2" y="166688"/>
            <a:ext cx="10515600" cy="1119187"/>
          </a:xfrm>
        </p:spPr>
        <p:txBody>
          <a:bodyPr/>
          <a:lstStyle/>
          <a:p>
            <a:r>
              <a:rPr lang="fr-FR" dirty="0"/>
              <a:t>Cadre réglementaire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D41C80F-F230-7CED-28E7-A802D312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285875"/>
            <a:ext cx="5388519" cy="2871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E30D7F9-08CA-025B-AABD-6F2CAE10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31" y="4157663"/>
            <a:ext cx="3409950" cy="5683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DD49D72-C2B0-1240-5EA3-707B0C430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18" y="5045632"/>
            <a:ext cx="7667882" cy="17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FE7E5E-293E-E74F-8548-155E7EF2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9" y="429661"/>
            <a:ext cx="11899900" cy="2752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756" y="6384174"/>
            <a:ext cx="11621193" cy="307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232756" y="6257109"/>
            <a:ext cx="116211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D24E917-8322-6442-ADAD-585DC0178FE4}"/>
              </a:ext>
            </a:extLst>
          </p:cNvPr>
          <p:cNvSpPr/>
          <p:nvPr/>
        </p:nvSpPr>
        <p:spPr>
          <a:xfrm>
            <a:off x="232756" y="2044761"/>
            <a:ext cx="11621193" cy="519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943B7DD-FD18-284E-8CD5-CC57590A62D8}"/>
              </a:ext>
            </a:extLst>
          </p:cNvPr>
          <p:cNvSpPr txBox="1"/>
          <p:nvPr/>
        </p:nvSpPr>
        <p:spPr>
          <a:xfrm>
            <a:off x="1701976" y="4179396"/>
            <a:ext cx="8940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Le TIH est bien une mission du </a:t>
            </a:r>
            <a:r>
              <a:rPr lang="fr-FR" sz="4400" b="1" dirty="0" err="1">
                <a:solidFill>
                  <a:schemeClr val="accent5">
                    <a:lumMod val="75000"/>
                  </a:schemeClr>
                </a:solidFill>
              </a:rPr>
              <a:t>Smur</a:t>
            </a: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578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6AEDBCC-85DA-7449-920A-015E8E0086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33DD248-42FA-B941-8A3B-8807B042232C}"/>
              </a:ext>
            </a:extLst>
          </p:cNvPr>
          <p:cNvSpPr/>
          <p:nvPr/>
        </p:nvSpPr>
        <p:spPr>
          <a:xfrm>
            <a:off x="232756" y="6384174"/>
            <a:ext cx="11621193" cy="307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36CB3D2F-59CA-D340-B152-0B1A9F238BD3}"/>
              </a:ext>
            </a:extLst>
          </p:cNvPr>
          <p:cNvCxnSpPr/>
          <p:nvPr/>
        </p:nvCxnSpPr>
        <p:spPr>
          <a:xfrm>
            <a:off x="232756" y="6257109"/>
            <a:ext cx="116211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2C232FB-C9AB-9B43-8407-869221C1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" y="171044"/>
            <a:ext cx="11853949" cy="3257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D87F44-9612-3040-BD05-304B666C258F}"/>
              </a:ext>
            </a:extLst>
          </p:cNvPr>
          <p:cNvSpPr/>
          <p:nvPr/>
        </p:nvSpPr>
        <p:spPr>
          <a:xfrm>
            <a:off x="3796748" y="496957"/>
            <a:ext cx="4492487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B4A0AB3C-82BE-DB4F-AB7A-5D26748437F2}"/>
              </a:ext>
            </a:extLst>
          </p:cNvPr>
          <p:cNvSpPr txBox="1"/>
          <p:nvPr/>
        </p:nvSpPr>
        <p:spPr>
          <a:xfrm>
            <a:off x="3320239" y="4374058"/>
            <a:ext cx="5551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La naissance des T2IH !</a:t>
            </a:r>
          </a:p>
        </p:txBody>
      </p:sp>
    </p:spTree>
    <p:extLst>
      <p:ext uri="{BB962C8B-B14F-4D97-AF65-F5344CB8AC3E}">
        <p14:creationId xmlns:p14="http://schemas.microsoft.com/office/powerpoint/2010/main" val="2521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3AECAB-4AA8-3123-9377-5F94233E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20" y="661975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Cadre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réglementaire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010089AC-300A-2731-575A-B48844E90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009" y="1312164"/>
            <a:ext cx="7890097" cy="39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79BFF9-3668-1883-3C25-90324078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œuvre pratique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1420B72-D849-0545-C54A-BD9BDDC5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439863"/>
            <a:ext cx="10911365" cy="517525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B55ADB0C-8D79-BE0C-5718-3F4A3384C216}"/>
              </a:ext>
            </a:extLst>
          </p:cNvPr>
          <p:cNvSpPr/>
          <p:nvPr/>
        </p:nvSpPr>
        <p:spPr>
          <a:xfrm>
            <a:off x="4343400" y="2371725"/>
            <a:ext cx="3800475" cy="357188"/>
          </a:xfrm>
          <a:prstGeom prst="roundRect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4CA6D87-54E6-FB49-3E61-CBFDB75F008E}"/>
              </a:ext>
            </a:extLst>
          </p:cNvPr>
          <p:cNvGrpSpPr/>
          <p:nvPr/>
        </p:nvGrpSpPr>
        <p:grpSpPr>
          <a:xfrm>
            <a:off x="838200" y="1814513"/>
            <a:ext cx="10515600" cy="366713"/>
            <a:chOff x="838200" y="1814513"/>
            <a:chExt cx="10515600" cy="366713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xmlns="" id="{9353A254-0E9A-404F-FBF6-5BC84465FAF3}"/>
                </a:ext>
              </a:extLst>
            </p:cNvPr>
            <p:cNvCxnSpPr/>
            <p:nvPr/>
          </p:nvCxnSpPr>
          <p:spPr>
            <a:xfrm>
              <a:off x="8701088" y="1814513"/>
              <a:ext cx="265271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xmlns="" id="{04F43DBA-7695-9661-223C-53EC0423806C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2181226"/>
              <a:ext cx="4219575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0F70576E-B759-AC9B-D7D0-59F8352AD4A9}"/>
              </a:ext>
            </a:extLst>
          </p:cNvPr>
          <p:cNvSpPr/>
          <p:nvPr/>
        </p:nvSpPr>
        <p:spPr>
          <a:xfrm>
            <a:off x="838200" y="5257800"/>
            <a:ext cx="3690938" cy="385763"/>
          </a:xfrm>
          <a:prstGeom prst="roundRect">
            <a:avLst/>
          </a:prstGeom>
          <a:noFill/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1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410</Words>
  <Application>Microsoft Office PowerPoint</Application>
  <PresentationFormat>Grand écran</PresentationFormat>
  <Paragraphs>64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Réflexions régionales sur les  SMURs paramédicalisés</vt:lpstr>
      <vt:lpstr>Présentation PowerPoint</vt:lpstr>
      <vt:lpstr>Contexte </vt:lpstr>
      <vt:lpstr>Objectifs</vt:lpstr>
      <vt:lpstr>Cadre réglementaire</vt:lpstr>
      <vt:lpstr>Présentation PowerPoint</vt:lpstr>
      <vt:lpstr>Présentation PowerPoint</vt:lpstr>
      <vt:lpstr>Cadre réglementaire</vt:lpstr>
      <vt:lpstr>Mise en œuvre pratique</vt:lpstr>
      <vt:lpstr>Typologie des interventions </vt:lpstr>
      <vt:lpstr>Evaluation</vt:lpstr>
      <vt:lpstr>Protocole ReGraMe     « Réponse graduée en médecine d’urgence préhospitalière : un essai multicentrique randomisé contrôlé »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régionales sur les  SMURs paramédicalisés</dc:title>
  <dc:creator>Tahar Chouihed</dc:creator>
  <cp:lastModifiedBy>Céline Giget</cp:lastModifiedBy>
  <cp:revision>3</cp:revision>
  <dcterms:created xsi:type="dcterms:W3CDTF">2023-03-15T09:52:45Z</dcterms:created>
  <dcterms:modified xsi:type="dcterms:W3CDTF">2023-03-16T14:21:04Z</dcterms:modified>
</cp:coreProperties>
</file>